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diagrams/data1.xml" ContentType="application/vnd.openxmlformats-officedocument.drawingml.diagramData+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iagrams/layout1.xml" ContentType="application/vnd.openxmlformats-officedocument.drawingml.diagramLayout+xml"/>
  <Override PartName="/xl/diagrams/quickStyle1.xml" ContentType="application/vnd.openxmlformats-officedocument.drawingml.diagramStyle+xml"/>
  <Override PartName="/xl/diagrams/colors1.xml" ContentType="application/vnd.openxmlformats-officedocument.drawingml.diagramColors+xml"/>
  <Override PartName="/xl/diagrams/drawing1.xml" ContentType="application/vnd.ms-office.drawingml.diagramDrawing+xml"/>
  <Override PartName="/xl/persons/person.xml" ContentType="application/vnd.ms-excel.person+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30228"/>
  <workbookPr filterPrivacy="1" codeName="ThisWorkbook" defaultThemeVersion="124226"/>
  <xr:revisionPtr revIDLastSave="1" documentId="8_{0C0BFB78-CFCC-4DA2-BB48-F32027B39F7B}" xr6:coauthVersionLast="47" xr6:coauthVersionMax="47" xr10:uidLastSave="{6928931D-13D5-41C4-9384-B2556967ECDD}"/>
  <bookViews>
    <workbookView xWindow="-110" yWindow="-110" windowWidth="19420" windowHeight="11500" xr2:uid="{00000000-000D-0000-FFFF-FFFF00000000}"/>
  </bookViews>
  <sheets>
    <sheet name="December 2023" sheetId="1" r:id="rId1"/>
    <sheet name="Change frame" sheetId="3" r:id="rId2"/>
    <sheet name="Guidance Notes" sheetId="4" r:id="rId3"/>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333" uniqueCount="228">
  <si>
    <t>PROJECT TITLE:</t>
  </si>
  <si>
    <t>Transformative Economic Policy Programme (TEPP), Bangladesh</t>
  </si>
  <si>
    <t>IMPACT</t>
  </si>
  <si>
    <t>Impact Indicator 1</t>
  </si>
  <si>
    <t xml:space="preserve">The Government of Bangladesh develops and implements effective and evidence informed policies and programmes to support the economic recovery from COVID-19 </t>
  </si>
  <si>
    <t>Number of government actions or policy decisions resulting from research and evidence delivered by IGC funded outputs</t>
  </si>
  <si>
    <t>Planned</t>
  </si>
  <si>
    <t>Achieved</t>
  </si>
  <si>
    <t>Source</t>
  </si>
  <si>
    <t>Impact Indicator 2</t>
  </si>
  <si>
    <t>Number of significant government policy decisions or actions resulting from technical and policy support delivered by UNDP</t>
  </si>
  <si>
    <t>OUTCOMES</t>
  </si>
  <si>
    <t>Outcome Indicator 1.1</t>
  </si>
  <si>
    <t>Government of Bangladesh uses and demands data, evidence and analysis to develop and implement economic policies</t>
  </si>
  <si>
    <t>Number of IGC projects that have had a 'medium' or 'high' level of policy impact in Bangladesh</t>
  </si>
  <si>
    <t>a) 12
b) 80%</t>
  </si>
  <si>
    <t>IGC MEL Team reporting on 'impact levels' (on scale 1-4): a) number of 'Level 3s' and 'Level 4s'; and b) proportion of 'Level 3s' ranked as 'High' or 'Medium'.</t>
  </si>
  <si>
    <t>Outcome Indicator 1.2</t>
  </si>
  <si>
    <t>Use by GoB of data, evidence and analysis produced by UNDP</t>
  </si>
  <si>
    <t>GoB demonstrates willingness to collaborate on the use of data and analysis</t>
  </si>
  <si>
    <t xml:space="preserve">Evidence of regular use of data and analysis by relevant GoB policymakers </t>
  </si>
  <si>
    <t>GoB policymakers provide positive feedback on evidence products and the policy analysis unit</t>
  </si>
  <si>
    <t>Bangladesh Investment Development Authority (BIDA), Prime Minister's Office has shown their interest in short- and long-term research support for evidence-based policymaking on investment. As a result, a Research and Analytics Unit (RAU) has been established in BIDA.</t>
  </si>
  <si>
    <t>The RAU in BIDA is up and running, and there is strong demand from BIDA for analytical support. There is also strong demand for timely and reliable economic data for use in policymaking. Other government agencies have also shown an interest in support with data and analysis.</t>
  </si>
  <si>
    <t>OUTPUT 1</t>
  </si>
  <si>
    <t>Output Indicator 1.1</t>
  </si>
  <si>
    <t xml:space="preserve">High quality economic policy advice, analysis and data delivered by UNDP to the Bangladesh government </t>
  </si>
  <si>
    <t>Research and analysis unit at BIDA is delivering high quality and timely analysis and advice</t>
  </si>
  <si>
    <t xml:space="preserve">Economic policy unit established within a relevant Bangladesh government agency </t>
  </si>
  <si>
    <t>Policy analysis unit is producing high quality analysis</t>
  </si>
  <si>
    <t>GoB stakeholders provide  positive feedback on the policy analysis unit</t>
  </si>
  <si>
    <t>BIDA uses policy advice and analysis to support priority reform initiatives.</t>
  </si>
  <si>
    <t>MoU signed with the investment promotion agency in the Prime Minister's Office</t>
  </si>
  <si>
    <t>The research unit is functional and has identified BIDA’s research and analysis requirements</t>
  </si>
  <si>
    <t>Output Indicator 1.2</t>
  </si>
  <si>
    <t>Socio-economic data dashboard for policymakers developed by a2i (UNDP)</t>
  </si>
  <si>
    <t xml:space="preserve">Functional dashboard is developed </t>
  </si>
  <si>
    <t>A range of data is regularly updated</t>
  </si>
  <si>
    <t>Dashboard is regularly used by GoB policymakers</t>
  </si>
  <si>
    <t>A dashboard featuring different social and economic data has been developed</t>
  </si>
  <si>
    <t>Dashboard has been developed but its quality is not up to the standard</t>
  </si>
  <si>
    <t>Output Indicator 1.3</t>
  </si>
  <si>
    <t>Enhanced trade policy and negotiation capability within government (MOC) through training, advisory support, evidence generation, and knowledge products.</t>
  </si>
  <si>
    <t>Trade negotiators pool established to strengthen trade policy capability.</t>
  </si>
  <si>
    <t>Process initiated to establish a trade negotiators' pool in collaboration with the Ministry of Commerce.</t>
  </si>
  <si>
    <t>IMPACT WEIGHTING (%)</t>
  </si>
  <si>
    <t>INPUTS (£)</t>
  </si>
  <si>
    <t>Other (£)</t>
  </si>
  <si>
    <t>Total (£)</t>
  </si>
  <si>
    <t>FCDO SHARE (%)</t>
  </si>
  <si>
    <t>INPUTS (HR)</t>
  </si>
  <si>
    <t>FCDO (FTEs)</t>
  </si>
  <si>
    <t>OUTPUT 2</t>
  </si>
  <si>
    <t>Output Indicator 2.1</t>
  </si>
  <si>
    <t>Milestone 1 (2022)</t>
  </si>
  <si>
    <t>Milestone 2 (2023)</t>
  </si>
  <si>
    <t xml:space="preserve">Target (2024) </t>
  </si>
  <si>
    <t>Bangladesh government's digital business registration and idenfication system is functional and implementation is informed by economic analysis</t>
  </si>
  <si>
    <t xml:space="preserve">Implementation of a unique business ID and registration system </t>
  </si>
  <si>
    <t>Supplier contracted and prototype developed</t>
  </si>
  <si>
    <t>A functional digitalised business identification and ID and registration system is live</t>
  </si>
  <si>
    <t>The digital business registration and identification system is integrated with other systems such as ekshop, ekpay, NiSE, etc.</t>
  </si>
  <si>
    <t>A Digital Business Identification (DBID) platform has been developed.</t>
  </si>
  <si>
    <t>System is developed and functional. The design is simple and user friendly. Includes override system to address different errors.</t>
  </si>
  <si>
    <t>FCDO (£)</t>
  </si>
  <si>
    <t>OUTPUT 3</t>
  </si>
  <si>
    <t>Output Indicator 3.1</t>
  </si>
  <si>
    <t>High quality, purpose-driven research outputs, data tools and knowledge products generated to directly support policy makers and economic decision-makers</t>
  </si>
  <si>
    <t>Number of reseach projects contracted and delivered by IGC</t>
  </si>
  <si>
    <t>8 commissioned</t>
  </si>
  <si>
    <t>15 commissioned</t>
  </si>
  <si>
    <t xml:space="preserve">12 delivered </t>
  </si>
  <si>
    <t>Output Indicator 3.2</t>
  </si>
  <si>
    <t>Number of studies developed in discussion with relevant government stakeholders</t>
  </si>
  <si>
    <t>Output Indicator 3.3</t>
  </si>
  <si>
    <t>Number of policy stakeholders that have engaged with the data-based decision-making dashboard</t>
  </si>
  <si>
    <t>Output Indicator 3.4</t>
  </si>
  <si>
    <t xml:space="preserve">Establish new economic indicators on the Bangladesh economy to inform decision making by economic policy makers and the private sector </t>
  </si>
  <si>
    <t>Completed four rounds of surveys and calibrate model in preparation of first publication in April</t>
  </si>
  <si>
    <t>OUTPUT 4</t>
  </si>
  <si>
    <t>Output Indicator 4.1</t>
  </si>
  <si>
    <t>Think tanks deliver high quality, politically informed analysis to inform policy discourse</t>
  </si>
  <si>
    <t>Organisational capability of think tanks improved</t>
  </si>
  <si>
    <t xml:space="preserve">3 Think tanks demontrate substantial improvements in staffing and internal governance practices  (asessed against proposal)
</t>
  </si>
  <si>
    <t>Two think tanks demonstrated improvements in staff retention and management.</t>
  </si>
  <si>
    <t>Output Indicator 4.2</t>
  </si>
  <si>
    <t xml:space="preserve"> Quality of research outputs and relevance of the analysis </t>
  </si>
  <si>
    <t xml:space="preserve">Think tanks demonstrate improved capability </t>
  </si>
  <si>
    <t>Output Indicator 4.3</t>
  </si>
  <si>
    <t>Quality of dissemination of analysis</t>
  </si>
  <si>
    <t>NA</t>
  </si>
  <si>
    <t>Clear evidence of improved reach and engagement within relevant stakeholders.</t>
  </si>
  <si>
    <t>Think tank partners participated in 4 Interim Government reform committees and undertook numerous engagements with government stakeholders</t>
  </si>
  <si>
    <t>Output 5</t>
  </si>
  <si>
    <t>Output Indicator 5.1</t>
  </si>
  <si>
    <t xml:space="preserve">Support to Bangladesh Bank on banking crisis and central bank reorganization </t>
  </si>
  <si>
    <t>No of banking sector stabilisation outputs delivered</t>
  </si>
  <si>
    <t>Output Indicator 5.2</t>
  </si>
  <si>
    <t xml:space="preserve">Number of central bank transformation outputs delivered  </t>
  </si>
  <si>
    <t>Strategic advice and operational guidance provided to Bangladesh Bank</t>
  </si>
  <si>
    <t>Output Indicator 5.3</t>
  </si>
  <si>
    <t xml:space="preserve">Quality of expertise </t>
  </si>
  <si>
    <t>Technical assistance is assessed by Bangladesh Bank and FCDO as high quality, timely and fit for purpose, with evidence that outputs are informing decisions and reforms.</t>
  </si>
  <si>
    <t>Use this change log to record all changes to the logframe over the life of the project.</t>
  </si>
  <si>
    <t>ID</t>
  </si>
  <si>
    <t>LOGFRAME SECTION</t>
  </si>
  <si>
    <t>DETAILS OF CHANGE</t>
  </si>
  <si>
    <t>AUTHOR</t>
  </si>
  <si>
    <t>DATE</t>
  </si>
  <si>
    <t>E.g.</t>
  </si>
  <si>
    <t>Output 1, Indictor 2</t>
  </si>
  <si>
    <t>Indicator amended from 'No of children enrolled in primary schools' to 'Number of children enrolled in UNICEF supported primary schools (disagregated by sex)</t>
  </si>
  <si>
    <t>Joe Bloggs</t>
  </si>
  <si>
    <t xml:space="preserve"># of Expert Policy Centres set up and operationalised by local think tanks </t>
  </si>
  <si>
    <t>Quality of research outputs and advocacy engagements delivered by the expert policy centres and think tank partners</t>
  </si>
  <si>
    <t>of public and private policy advocacy engagements undertaken by TEPP think-tank partners</t>
  </si>
  <si>
    <t xml:space="preserve">Output Indicator 3.3 </t>
  </si>
  <si>
    <t xml:space="preserve">Output Indicator 3.4 </t>
  </si>
  <si>
    <t xml:space="preserve">A capable economics policy unit, established by UNDP within the Bangladesh government, is delivering high quality analysis to policymakers </t>
  </si>
  <si>
    <t>Smart Guide</t>
  </si>
  <si>
    <t xml:space="preserve">Teams should use the guide below to complete the logframe template. </t>
  </si>
  <si>
    <t>PROJECT TITLE</t>
  </si>
  <si>
    <t>A meaningful, easily understood (plain English) Project Title.</t>
  </si>
  <si>
    <t>Long term goal to which the project will contribute towards achieving. When drafting the impact statement, consider how your project fits with other efforts from FCDO  and partners to achieve the impact, ie is your project nested within a broader undertaking?</t>
  </si>
  <si>
    <t>OUTCOME</t>
  </si>
  <si>
    <t xml:space="preserve">The outcome of your project identifies what will change, who will benefit and how it will contribute to reducing poverty, including contributions to the Millenium Development Goals (MDGs) or Climate Change. </t>
  </si>
  <si>
    <t xml:space="preserve">An assessment of whether your project achieved the Outcome will be included in the Project Completion Review (PCR). Ongoing monitoring of progress against outcome milestones should still take place as an assessment of whether you expect to achieve the Outcome by the end of the programme will be included in Annual Reviews. </t>
  </si>
  <si>
    <t>OUTPUTS</t>
  </si>
  <si>
    <t>Outputs are the specific, direct deliverables of your project.  These will provide the conditions necessary to achieve the Outcome. The logic of the chain from Output to Outcome therefore needs to be clear.</t>
  </si>
  <si>
    <t>Progress against Output milestones and results achieved will be assessed and scored during Annual Reviews and the Project Completion Review.</t>
  </si>
  <si>
    <t>IMPACT WEIGHTING</t>
  </si>
  <si>
    <t xml:space="preserve">Once you have defined your Outputs, assign a percentage for the contribution each is likely to make towards the achievement of the overall Outcome.   </t>
  </si>
  <si>
    <t xml:space="preserve">The impact weights of all the Outputs will total 100% and each are rounded to the nearest 5%. </t>
  </si>
  <si>
    <t>Impact weightings for Outputs are intended to:</t>
  </si>
  <si>
    <t>l</t>
  </si>
  <si>
    <t>Promote a more considered approach to the choice of Outputs at project design stage; and</t>
  </si>
  <si>
    <t>Provide a clearer link to how Output performance relates to project Outcome performance.</t>
  </si>
  <si>
    <t>INPUTS</t>
  </si>
  <si>
    <t>Clarification of inputs is a key part of results-chain thinking. Inputs are specified at the country-level in country operational plans and the project information contained in logframes should feed up into these.</t>
  </si>
  <si>
    <t>The input-level boxes show the amount of money provided by FCDO and any partners (£) including, where relevant, the government’s own contribution. This only relates to monetary (not in kind) contributions. At Outcome level this is equal to the sum of Inputs for all Outputs.  The FCDO share at Outcome Level is a simple, pro rata calculation of DFID’s contribution in monetary terms for all outputs.</t>
  </si>
  <si>
    <t>Information should also be provided for the total number of Annual DFID Full-Time Equivalents (FTEs) allocated to this project, based on the time individual staff members will spend on the project. It is understood that this may change through the project cycle, and is intended as a management tool.</t>
  </si>
  <si>
    <t>INDICATORS</t>
  </si>
  <si>
    <r>
      <t xml:space="preserve">Indicators are performance measures, which tell us </t>
    </r>
    <r>
      <rPr>
        <u/>
        <sz val="9.5"/>
        <color rgb="FF000000"/>
        <rFont val="Arial"/>
        <family val="2"/>
      </rPr>
      <t>what will be measured</t>
    </r>
    <r>
      <rPr>
        <sz val="9.5"/>
        <color rgb="FF000000"/>
        <rFont val="Arial"/>
        <family val="2"/>
      </rPr>
      <t xml:space="preserve"> </t>
    </r>
    <r>
      <rPr>
        <b/>
        <sz val="9.5"/>
        <color rgb="FF000000"/>
        <rFont val="Arial"/>
        <family val="2"/>
      </rPr>
      <t>not</t>
    </r>
    <r>
      <rPr>
        <sz val="9.5"/>
        <color rgb="FF000000"/>
        <rFont val="Arial"/>
        <family val="2"/>
      </rPr>
      <t xml:space="preserve"> what is to be achieved.  Avoid including elements of the baseline or target. </t>
    </r>
  </si>
  <si>
    <t>What makes a good indicator?</t>
  </si>
  <si>
    <r>
      <rPr>
        <b/>
        <sz val="10"/>
        <color rgb="FF000000"/>
        <rFont val="Arial"/>
        <family val="2"/>
      </rPr>
      <t>Specific</t>
    </r>
    <r>
      <rPr>
        <sz val="10"/>
        <color rgb="FF000000"/>
        <rFont val="Arial"/>
        <family val="2"/>
      </rPr>
      <t xml:space="preserve"> – what will be measured? And how?</t>
    </r>
  </si>
  <si>
    <r>
      <rPr>
        <b/>
        <sz val="10"/>
        <color rgb="FF000000"/>
        <rFont val="Arial"/>
        <family val="2"/>
      </rPr>
      <t xml:space="preserve">Measurable - </t>
    </r>
    <r>
      <rPr>
        <sz val="10"/>
        <color rgb="FF000000"/>
        <rFont val="Arial"/>
        <family val="2"/>
      </rPr>
      <t xml:space="preserve">data can be collected </t>
    </r>
  </si>
  <si>
    <r>
      <rPr>
        <b/>
        <sz val="10"/>
        <color rgb="FF000000"/>
        <rFont val="Arial"/>
        <family val="2"/>
      </rPr>
      <t>Relevant</t>
    </r>
    <r>
      <rPr>
        <sz val="10"/>
        <color rgb="FF000000"/>
        <rFont val="Arial"/>
        <family val="2"/>
      </rPr>
      <t xml:space="preserve">  - to the results chain</t>
    </r>
  </si>
  <si>
    <r>
      <rPr>
        <b/>
        <sz val="10"/>
        <color rgb="FF000000"/>
        <rFont val="Arial"/>
        <family val="2"/>
      </rPr>
      <t>Useful</t>
    </r>
    <r>
      <rPr>
        <sz val="10"/>
        <color rgb="FF000000"/>
        <rFont val="Arial"/>
        <family val="2"/>
      </rPr>
      <t xml:space="preserve"> – for management decision making</t>
    </r>
  </si>
  <si>
    <t>Does not include any element of the target</t>
  </si>
  <si>
    <r>
      <rPr>
        <sz val="10"/>
        <color rgb="FF000000"/>
        <rFont val="Arial"/>
        <family val="2"/>
      </rPr>
      <t xml:space="preserve">Can be </t>
    </r>
    <r>
      <rPr>
        <b/>
        <sz val="10"/>
        <color rgb="FF000000"/>
        <rFont val="Arial"/>
        <family val="2"/>
      </rPr>
      <t>disaggregated</t>
    </r>
    <r>
      <rPr>
        <sz val="10"/>
        <color rgb="FF000000"/>
        <rFont val="Arial"/>
        <family val="2"/>
      </rPr>
      <t xml:space="preserve"> if relevant </t>
    </r>
  </si>
  <si>
    <r>
      <rPr>
        <sz val="10"/>
        <color rgb="FF000000"/>
        <rFont val="Arial"/>
        <family val="2"/>
      </rPr>
      <t xml:space="preserve">Good mix of </t>
    </r>
    <r>
      <rPr>
        <b/>
        <sz val="10"/>
        <color rgb="FF000000"/>
        <rFont val="Arial"/>
        <family val="2"/>
      </rPr>
      <t>qualitative</t>
    </r>
    <r>
      <rPr>
        <sz val="10"/>
        <color rgb="FF000000"/>
        <rFont val="Arial"/>
        <family val="2"/>
      </rPr>
      <t xml:space="preserve"> and </t>
    </r>
    <r>
      <rPr>
        <b/>
        <sz val="10"/>
        <color rgb="FF000000"/>
        <rFont val="Arial"/>
        <family val="2"/>
      </rPr>
      <t>quantitative</t>
    </r>
  </si>
  <si>
    <r>
      <rPr>
        <b/>
        <sz val="10"/>
        <color rgb="FF000000"/>
        <rFont val="Arial"/>
        <family val="2"/>
      </rPr>
      <t>Already defined -</t>
    </r>
    <r>
      <rPr>
        <sz val="10"/>
        <color rgb="FF000000"/>
        <rFont val="Arial"/>
        <family val="2"/>
      </rPr>
      <t xml:space="preserve"> if relevant include indicators which towards the DRF / OP / ICF KPIs / MDGs. </t>
    </r>
  </si>
  <si>
    <r>
      <t xml:space="preserve">Consider using </t>
    </r>
    <r>
      <rPr>
        <b/>
        <sz val="10"/>
        <rFont val="Arial"/>
        <family val="2"/>
      </rPr>
      <t>standard indicators</t>
    </r>
    <r>
      <rPr>
        <sz val="10"/>
        <rFont val="Arial"/>
        <family val="2"/>
      </rPr>
      <t xml:space="preserve"> / </t>
    </r>
    <r>
      <rPr>
        <b/>
        <sz val="10"/>
        <rFont val="Arial"/>
        <family val="2"/>
      </rPr>
      <t>best practice indicators / learning from other projects</t>
    </r>
  </si>
  <si>
    <t xml:space="preserve">The basic principle is that “if you can measure it, you can manage it”. </t>
  </si>
  <si>
    <r>
      <rPr>
        <b/>
        <sz val="10"/>
        <rFont val="Arial"/>
        <family val="2"/>
      </rPr>
      <t>Top Tip</t>
    </r>
    <r>
      <rPr>
        <sz val="10"/>
        <rFont val="Arial"/>
        <family val="2"/>
      </rPr>
      <t xml:space="preserve"> – select indicators based on relevance to the Results Chain and the availability of data. </t>
    </r>
  </si>
  <si>
    <t>Best Practice suggests a maximum of three Indicators per Output.</t>
  </si>
  <si>
    <t xml:space="preserve">Some example indicators for a WASH project are shown below. </t>
  </si>
  <si>
    <t>BASELINE</t>
  </si>
  <si>
    <t xml:space="preserve">Baselines set the starting point and provide a measure of the situation before your project starts (could be zero if a new project). </t>
  </si>
  <si>
    <t>The baseline is used to measure change and monitor progress.</t>
  </si>
  <si>
    <t xml:space="preserve">Include a baseline for each of your indicators. The first 6 months of a project may exceptionally be used for assembling baseline data at output level if agreed by your PRO. </t>
  </si>
  <si>
    <t xml:space="preserve">Use existing data where possible, but check reliability and seek assurances regarding the data quality eg use data from national statistical systems / MIS. </t>
  </si>
  <si>
    <t>If you need to collect your own data - collect baseline data early – as soon as beneficiaries have been identified but before any results are expected.</t>
  </si>
  <si>
    <t>MILESTONES</t>
  </si>
  <si>
    <t xml:space="preserve">Milestones are the desired trajectory from baseline to target, helping you to track progress and make changes to underperforming areas. </t>
  </si>
  <si>
    <t>Will depend on sequencing of activities and data availability.</t>
  </si>
  <si>
    <t>Include REALISTIC milestones given resources and capacity.</t>
  </si>
  <si>
    <t>At the output level include annual milestones for each year of the project (or monthly if short term). At outcome &amp; impact level data may not be available annually.</t>
  </si>
  <si>
    <t>TARGET (DATE)</t>
  </si>
  <si>
    <t>Targets set the desired point, showing what is achievable within the timeframe available.</t>
  </si>
  <si>
    <t xml:space="preserve">The target is often the last year of the project (or month if its short term). </t>
  </si>
  <si>
    <t xml:space="preserve">Include realistic targets given resources and capacity, the baseline situation, funding available and country/operational context. Project targets might be informed by evidence about what has worked in the past and take into account lessons learned from other projects. </t>
  </si>
  <si>
    <t xml:space="preserve">Include targets dissaggregated by sex/geography/income etc where appropriate. </t>
  </si>
  <si>
    <t>Consider using government targets although if they are too ambitious then make a more realistic estimate.</t>
  </si>
  <si>
    <r>
      <rPr>
        <b/>
        <sz val="10"/>
        <rFont val="Arial"/>
        <family val="2"/>
      </rPr>
      <t>Top Tip</t>
    </r>
    <r>
      <rPr>
        <sz val="10"/>
        <rFont val="Arial"/>
        <family val="2"/>
      </rPr>
      <t xml:space="preserve"> - A good Theory of Change will help you think about what is realistic and achievable as it will enable critical reflection of context, external influences &amp; assumptions.</t>
    </r>
  </si>
  <si>
    <t>SOURCE</t>
  </si>
  <si>
    <t xml:space="preserve">Each Indicator will have a data source to verify the results achieved. </t>
  </si>
  <si>
    <t>List the specific data sources i.e. give the specific data collection e.g. named survey / report and avoid just naming the organisation.</t>
  </si>
  <si>
    <t xml:space="preserve">State the frequency of the data source and ensure consistency with milestones and targets. </t>
  </si>
  <si>
    <t>Check the source can provide disaggregated data as required.</t>
  </si>
  <si>
    <t>Consider and specify the data collection and reporting responsibilities to ensure the results planned and forecast rows in the logframe are updated on a regular basis.</t>
  </si>
  <si>
    <r>
      <rPr>
        <b/>
        <sz val="10"/>
        <rFont val="Arial"/>
        <family val="2"/>
      </rPr>
      <t>Top Tip</t>
    </r>
    <r>
      <rPr>
        <sz val="10"/>
        <rFont val="Arial"/>
        <family val="2"/>
      </rPr>
      <t xml:space="preserve"> - Before using a data source, assess its quality and seek assurances from data providers where needed ie consider its validity, reliability and availability.</t>
    </r>
  </si>
  <si>
    <t>ASSUMPTIONS</t>
  </si>
  <si>
    <t xml:space="preserve">Define any assumptions which are linked to the realisation of your project's individual outputs, as well as those which are critical to the realisation of the outcome and impact: these will not all be the same. </t>
  </si>
  <si>
    <t>VALUE FOR MONEY</t>
  </si>
  <si>
    <t xml:space="preserve">Ensure the outputs and outcome projected represent good value for the invested resources, at the beginning of the project, and through its life. </t>
  </si>
  <si>
    <t>Consider including VfM metrics in the logframe (or other documents such as the Delivery Plan) to allow VfM to be measured through the life of the project and to provide assurance at Annual Review.</t>
  </si>
  <si>
    <t>VfM is achieved at different stages of the results chain.  Thus for each result we seek to achieve we should aim to have metrics for each of the following:</t>
  </si>
  <si>
    <r>
      <rPr>
        <b/>
        <sz val="10"/>
        <rFont val="Arial"/>
        <family val="2"/>
      </rPr>
      <t>Economy</t>
    </r>
    <r>
      <rPr>
        <sz val="10"/>
        <rFont val="Arial"/>
        <family val="2"/>
      </rPr>
      <t xml:space="preserve"> </t>
    </r>
    <r>
      <rPr>
        <i/>
        <sz val="10"/>
        <rFont val="Arial"/>
        <family val="2"/>
      </rPr>
      <t xml:space="preserve">- </t>
    </r>
    <r>
      <rPr>
        <sz val="10"/>
        <rFont val="Arial"/>
        <family val="2"/>
      </rPr>
      <t xml:space="preserve">Are we (or our agents) buying inputs of the appropriate quality at the right price? </t>
    </r>
  </si>
  <si>
    <r>
      <rPr>
        <b/>
        <sz val="10"/>
        <rFont val="Arial"/>
        <family val="2"/>
      </rPr>
      <t xml:space="preserve">Efficiency </t>
    </r>
    <r>
      <rPr>
        <sz val="10"/>
        <rFont val="Arial"/>
        <family val="2"/>
      </rPr>
      <t>- How well are we (or our agents) converting inputs into outputs? (‘</t>
    </r>
    <r>
      <rPr>
        <i/>
        <sz val="10"/>
        <rFont val="Arial"/>
        <family val="2"/>
      </rPr>
      <t>Spending well’</t>
    </r>
    <r>
      <rPr>
        <sz val="10"/>
        <rFont val="Arial"/>
        <family val="2"/>
      </rPr>
      <t>)</t>
    </r>
  </si>
  <si>
    <r>
      <rPr>
        <b/>
        <sz val="10"/>
        <rFont val="Arial"/>
        <family val="2"/>
      </rPr>
      <t>Effectiveness</t>
    </r>
    <r>
      <rPr>
        <sz val="10"/>
        <rFont val="Arial"/>
        <family val="2"/>
      </rPr>
      <t xml:space="preserve"> - How well are the outputs produced by an intervention having the intended effect? (‘</t>
    </r>
    <r>
      <rPr>
        <i/>
        <sz val="10"/>
        <rFont val="Arial"/>
        <family val="2"/>
      </rPr>
      <t>Spending wisely’</t>
    </r>
    <r>
      <rPr>
        <sz val="10"/>
        <rFont val="Arial"/>
        <family val="2"/>
      </rPr>
      <t>)</t>
    </r>
  </si>
  <si>
    <r>
      <rPr>
        <b/>
        <sz val="10"/>
        <rFont val="Arial"/>
        <family val="2"/>
      </rPr>
      <t>Cost-effectiveness</t>
    </r>
    <r>
      <rPr>
        <sz val="10"/>
        <rFont val="Arial"/>
        <family val="2"/>
      </rPr>
      <t xml:space="preserve"> - What is the intervention’s ultimate impact on poverty reduction, relative to the inputs that we or our agents invest in it?</t>
    </r>
  </si>
  <si>
    <t>FCDO’s Approach to Value for Money (PrOF Guide) provides further advice on ensuring VfM.</t>
  </si>
  <si>
    <r>
      <t xml:space="preserve">Source:  </t>
    </r>
    <r>
      <rPr>
        <sz val="9"/>
        <rFont val="Arial"/>
        <family val="2"/>
      </rPr>
      <t xml:space="preserve">UNDP report and feedabck from stakeholders </t>
    </r>
  </si>
  <si>
    <t>UNDP recruited a senior investment policy consultant who supported BIDA on priority reform initiatives, including work permits, profit repatriation and semiconductor strategy development, and supported delivery of the Bangladesh Investment Summit 2025.</t>
  </si>
  <si>
    <t>Bangladesh PMI was published monthly and on schedule throughout the year and is being used by Bangladesh Bank as a source of economic information.</t>
  </si>
  <si>
    <t>Think tank partners demonstrated their ability to respond to the Interim Government's reform agenda and contributed analytical inputs through policy engagement and government commissions.</t>
  </si>
  <si>
    <t>The research unit was operational and delivered sectoral analysis and profiles in response to requests from BIDA. BIDA leadership provided positive feedback on the unit and its outputs</t>
  </si>
  <si>
    <t>No significant progress was made during the year. A new consultant was recruited to redesign the dashboard following shortcomings identified in the initial version.</t>
  </si>
  <si>
    <t>UNDP developed a new trade policy technical assistance proposal with the Ministry of Commerce which received positive feedback from senior government stakeholders and was aligned with Bangladesh’s LDC graduation priorities.</t>
  </si>
  <si>
    <t>The DBID platform remained operational, with 8,050 e-commerce firms applying and 1,085 firms registered. Technical improvements were completed and preparations made for transfer to the Ministry of Commerce.</t>
  </si>
  <si>
    <t>14 research projects were delivered during the year, from a portfolio of 31 commissioned projects.</t>
  </si>
  <si>
    <t>8 studies were developed in discussion with relevant government stakeholders.</t>
  </si>
  <si>
    <t>Limited progress was made on engagement with the Data Hub and no robust evidence of stakeholder uptake was available.</t>
  </si>
  <si>
    <t>Four rounds of surveys were completed and the PMI model was calibrated in preparation for the first publication in May 2024.</t>
  </si>
  <si>
    <t>Monthly publication of PMI</t>
  </si>
  <si>
    <t>2 Expert Policy Centres on domestic revenue mobilisation and green cities were established and operationalised.</t>
  </si>
  <si>
    <t>Expert Policy Centres demonstrated improved capability to inform policy debates and respond to emerging reform opportunities, including issues linked to the IMF programme and economic reform agenda</t>
  </si>
  <si>
    <t>Think tank partners undertook at least 21 policy advocacy engagements with government decision-makers and the IMF through public and private meetings.</t>
  </si>
  <si>
    <t xml:space="preserve">Think tank partners engaged with relevant stakeholders </t>
  </si>
  <si>
    <t>At least 4 studies developed in discussion with government stakeholders.</t>
  </si>
  <si>
    <t>11 research projects ongoing and additional projects developed through the IGC Small Projects Facility.</t>
  </si>
  <si>
    <t>2 Expert Policy Centres established and operationalised.</t>
  </si>
  <si>
    <t>Think tanks demonstrated improved subject matter expertise and more targeted policy advocacy.</t>
  </si>
  <si>
    <t>At least 24 engagements with government and IMF stakeholders.</t>
  </si>
  <si>
    <t xml:space="preserve">Framework and  implementation plan for Trade Negotiation Pool agreed with MOC </t>
  </si>
  <si>
    <t>12 research projects commissioned on jobs, green growth and economic recovery from COVID-19</t>
  </si>
  <si>
    <t>No studies commissioned in collaboration with relevant government stakeholders.</t>
  </si>
  <si>
    <t>4
Bank resolution legislation; 
Bank resolution handbook; 
Forensic report of bank; 
Advisory on asset quality review</t>
  </si>
  <si>
    <t xml:space="preserve">Think tanks demonstrates improved management </t>
  </si>
  <si>
    <t xml:space="preserve">50 officials trained on trade policy 
4 capacity building initiatives delivered on trade policy and negotation '
200 public and private sector representatives trained in trade related negotiations and international standards, including a minimum of one-third women                   
</t>
  </si>
  <si>
    <t xml:space="preserve">Visibility and uptake of PMI outputs among relevant stakeholders:
3 instances where a stakeholder express written interest about PMI data and/or interpretation
3 leading newspapers publish PMI related news for 3 consecutive months
</t>
  </si>
  <si>
    <t xml:space="preserve">3 think tanks demonstrate substantial improvements in producing outputs that are relevant, credible and actionable </t>
  </si>
  <si>
    <t>Public and private policy advocacy engagements undertaken by TEPP think tank partners</t>
  </si>
  <si>
    <t>Source: Assessed by FCDO programme team</t>
  </si>
  <si>
    <t xml:space="preserve">6 knowledge products delivered to BIDA
Evidence that BIDA has considered project supported recommendations in reform planning, policy discussions or internal proposals </t>
  </si>
  <si>
    <t xml:space="preserve">Evidence that BIDA is actively using analysis produced by the RAU
Evidence of demand for analysis from BIDA </t>
  </si>
  <si>
    <t>Updated Aug 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23" x14ac:knownFonts="1">
    <font>
      <sz val="10"/>
      <name val="Arial"/>
    </font>
    <font>
      <b/>
      <sz val="9"/>
      <name val="Arial"/>
      <family val="2"/>
    </font>
    <font>
      <sz val="9"/>
      <name val="Arial"/>
      <family val="2"/>
    </font>
    <font>
      <b/>
      <sz val="12"/>
      <name val="Arial"/>
      <family val="2"/>
    </font>
    <font>
      <sz val="10"/>
      <name val="Arial"/>
      <family val="2"/>
    </font>
    <font>
      <b/>
      <sz val="10"/>
      <name val="Arial"/>
      <family val="2"/>
    </font>
    <font>
      <b/>
      <sz val="14"/>
      <name val="Arial"/>
      <family val="2"/>
    </font>
    <font>
      <sz val="14"/>
      <name val="Wingdings"/>
      <charset val="2"/>
    </font>
    <font>
      <b/>
      <sz val="11"/>
      <name val="Arial"/>
      <family val="2"/>
    </font>
    <font>
      <sz val="8"/>
      <name val="Wingdings"/>
      <charset val="2"/>
    </font>
    <font>
      <sz val="9.5"/>
      <color rgb="FF000000"/>
      <name val="Arial"/>
      <family val="2"/>
    </font>
    <font>
      <u/>
      <sz val="9.5"/>
      <color rgb="FF000000"/>
      <name val="Arial"/>
      <family val="2"/>
    </font>
    <font>
      <b/>
      <sz val="10"/>
      <color rgb="FF000000"/>
      <name val="Arial"/>
      <family val="2"/>
    </font>
    <font>
      <sz val="10"/>
      <color rgb="FF000000"/>
      <name val="Arial"/>
      <family val="2"/>
    </font>
    <font>
      <b/>
      <sz val="9.5"/>
      <color rgb="FF000000"/>
      <name val="Arial"/>
      <family val="2"/>
    </font>
    <font>
      <i/>
      <sz val="10"/>
      <name val="Arial"/>
      <family val="2"/>
    </font>
    <font>
      <b/>
      <sz val="10"/>
      <color theme="0"/>
      <name val="Arial"/>
      <family val="2"/>
    </font>
    <font>
      <sz val="10"/>
      <color rgb="FFFF0000"/>
      <name val="Arial"/>
      <family val="2"/>
    </font>
    <font>
      <b/>
      <sz val="9"/>
      <color theme="1"/>
      <name val="Arial"/>
      <family val="2"/>
    </font>
    <font>
      <sz val="10"/>
      <color theme="1"/>
      <name val="Arial"/>
      <family val="2"/>
    </font>
    <font>
      <sz val="9"/>
      <color rgb="FFFF0000"/>
      <name val="Arial"/>
      <family val="2"/>
    </font>
    <font>
      <sz val="9"/>
      <color theme="1"/>
      <name val="Arial"/>
      <family val="2"/>
    </font>
    <font>
      <sz val="9"/>
      <color rgb="FF242424"/>
      <name val="Arial"/>
    </font>
  </fonts>
  <fills count="15">
    <fill>
      <patternFill patternType="none"/>
    </fill>
    <fill>
      <patternFill patternType="gray125"/>
    </fill>
    <fill>
      <patternFill patternType="solid">
        <fgColor indexed="43"/>
        <bgColor indexed="64"/>
      </patternFill>
    </fill>
    <fill>
      <patternFill patternType="solid">
        <fgColor indexed="44"/>
        <bgColor indexed="64"/>
      </patternFill>
    </fill>
    <fill>
      <patternFill patternType="solid">
        <fgColor indexed="42"/>
        <bgColor indexed="64"/>
      </patternFill>
    </fill>
    <fill>
      <patternFill patternType="solid">
        <fgColor indexed="9"/>
        <bgColor indexed="64"/>
      </patternFill>
    </fill>
    <fill>
      <patternFill patternType="solid">
        <fgColor indexed="22"/>
        <bgColor indexed="64"/>
      </patternFill>
    </fill>
    <fill>
      <patternFill patternType="solid">
        <fgColor rgb="FFD9D9D9"/>
        <bgColor indexed="64"/>
      </patternFill>
    </fill>
    <fill>
      <patternFill patternType="solid">
        <fgColor rgb="FFF2F2F2"/>
        <bgColor indexed="64"/>
      </patternFill>
    </fill>
    <fill>
      <patternFill patternType="solid">
        <fgColor theme="0" tint="-0.499984740745262"/>
        <bgColor indexed="64"/>
      </patternFill>
    </fill>
    <fill>
      <patternFill patternType="solid">
        <fgColor theme="0" tint="-4.9989318521683403E-2"/>
        <bgColor indexed="64"/>
      </patternFill>
    </fill>
    <fill>
      <patternFill patternType="solid">
        <fgColor theme="0"/>
        <bgColor indexed="64"/>
      </patternFill>
    </fill>
    <fill>
      <patternFill patternType="solid">
        <fgColor theme="0" tint="-0.34998626667073579"/>
        <bgColor indexed="64"/>
      </patternFill>
    </fill>
    <fill>
      <patternFill patternType="solid">
        <fgColor theme="0" tint="-0.14999847407452621"/>
        <bgColor indexed="64"/>
      </patternFill>
    </fill>
    <fill>
      <patternFill patternType="solid">
        <fgColor theme="1" tint="0.499984740745262"/>
        <bgColor indexed="64"/>
      </patternFill>
    </fill>
  </fills>
  <borders count="41">
    <border>
      <left/>
      <right/>
      <top/>
      <bottom/>
      <diagonal/>
    </border>
    <border>
      <left style="medium">
        <color indexed="64"/>
      </left>
      <right style="medium">
        <color indexed="64"/>
      </right>
      <top/>
      <bottom/>
      <diagonal/>
    </border>
    <border>
      <left/>
      <right style="thick">
        <color rgb="FFFFFFFF"/>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bottom style="thin">
        <color indexed="64"/>
      </bottom>
      <diagonal/>
    </border>
    <border>
      <left style="medium">
        <color indexed="64"/>
      </left>
      <right style="thin">
        <color indexed="64"/>
      </right>
      <top style="medium">
        <color indexed="64"/>
      </top>
      <bottom style="thin">
        <color indexed="64"/>
      </bottom>
      <diagonal/>
    </border>
    <border>
      <left style="thin">
        <color indexed="64"/>
      </left>
      <right style="thin">
        <color indexed="64"/>
      </right>
      <top style="medium">
        <color indexed="64"/>
      </top>
      <bottom style="thin">
        <color indexed="64"/>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style="medium">
        <color indexed="64"/>
      </left>
      <right style="medium">
        <color indexed="64"/>
      </right>
      <top style="medium">
        <color indexed="64"/>
      </top>
      <bottom style="thin">
        <color indexed="64"/>
      </bottom>
      <diagonal/>
    </border>
    <border>
      <left style="medium">
        <color indexed="64"/>
      </left>
      <right style="medium">
        <color indexed="64"/>
      </right>
      <top style="thin">
        <color indexed="64"/>
      </top>
      <bottom style="thin">
        <color indexed="64"/>
      </bottom>
      <diagonal/>
    </border>
    <border>
      <left style="medium">
        <color indexed="64"/>
      </left>
      <right style="medium">
        <color indexed="64"/>
      </right>
      <top style="thin">
        <color indexed="64"/>
      </top>
      <bottom style="medium">
        <color indexed="64"/>
      </bottom>
      <diagonal/>
    </border>
    <border>
      <left style="thin">
        <color indexed="64"/>
      </left>
      <right/>
      <top style="thin">
        <color indexed="64"/>
      </top>
      <bottom style="medium">
        <color indexed="64"/>
      </bottom>
      <diagonal/>
    </border>
    <border>
      <left/>
      <right/>
      <top style="thin">
        <color indexed="64"/>
      </top>
      <bottom style="medium">
        <color indexed="64"/>
      </bottom>
      <diagonal/>
    </border>
    <border>
      <left style="medium">
        <color indexed="64"/>
      </left>
      <right style="medium">
        <color indexed="64"/>
      </right>
      <top style="thin">
        <color indexed="64"/>
      </top>
      <bottom/>
      <diagonal/>
    </border>
    <border>
      <left style="medium">
        <color indexed="64"/>
      </left>
      <right style="medium">
        <color indexed="64"/>
      </right>
      <top/>
      <bottom style="thin">
        <color indexed="64"/>
      </bottom>
      <diagonal/>
    </border>
    <border>
      <left/>
      <right style="thin">
        <color indexed="64"/>
      </right>
      <top style="thin">
        <color indexed="64"/>
      </top>
      <bottom style="thin">
        <color indexed="64"/>
      </bottom>
      <diagonal/>
    </border>
    <border>
      <left/>
      <right style="thin">
        <color indexed="64"/>
      </right>
      <top style="thin">
        <color indexed="64"/>
      </top>
      <bottom style="medium">
        <color indexed="64"/>
      </bottom>
      <diagonal/>
    </border>
    <border>
      <left/>
      <right style="thin">
        <color indexed="64"/>
      </right>
      <top style="medium">
        <color indexed="64"/>
      </top>
      <bottom style="thin">
        <color indexed="64"/>
      </bottom>
      <diagonal/>
    </border>
    <border>
      <left style="medium">
        <color indexed="64"/>
      </left>
      <right style="thin">
        <color indexed="64"/>
      </right>
      <top/>
      <bottom style="thin">
        <color indexed="64"/>
      </bottom>
      <diagonal/>
    </border>
    <border>
      <left style="thin">
        <color indexed="64"/>
      </left>
      <right/>
      <top style="medium">
        <color indexed="64"/>
      </top>
      <bottom style="thin">
        <color indexed="64"/>
      </bottom>
      <diagonal/>
    </border>
    <border>
      <left style="thin">
        <color indexed="64"/>
      </left>
      <right/>
      <top style="thin">
        <color indexed="64"/>
      </top>
      <bottom style="thin">
        <color indexed="64"/>
      </bottom>
      <diagonal/>
    </border>
    <border>
      <left style="thin">
        <color indexed="64"/>
      </left>
      <right/>
      <top/>
      <bottom style="thin">
        <color indexed="64"/>
      </bottom>
      <diagonal/>
    </border>
    <border>
      <left style="thin">
        <color indexed="64"/>
      </left>
      <right style="thin">
        <color indexed="64"/>
      </right>
      <top/>
      <bottom/>
      <diagonal/>
    </border>
    <border>
      <left style="thin">
        <color indexed="64"/>
      </left>
      <right/>
      <top/>
      <bottom/>
      <diagonal/>
    </border>
    <border>
      <left/>
      <right style="thin">
        <color indexed="64"/>
      </right>
      <top/>
      <bottom style="thin">
        <color indexed="64"/>
      </bottom>
      <diagonal/>
    </border>
    <border>
      <left style="thin">
        <color indexed="64"/>
      </left>
      <right/>
      <top style="thin">
        <color indexed="64"/>
      </top>
      <bottom/>
      <diagonal/>
    </border>
    <border>
      <left style="medium">
        <color indexed="64"/>
      </left>
      <right style="thin">
        <color indexed="64"/>
      </right>
      <top style="thin">
        <color indexed="64"/>
      </top>
      <bottom/>
      <diagonal/>
    </border>
    <border>
      <left style="medium">
        <color indexed="64"/>
      </left>
      <right style="thin">
        <color indexed="64"/>
      </right>
      <top/>
      <bottom style="medium">
        <color indexed="64"/>
      </bottom>
      <diagonal/>
    </border>
    <border>
      <left/>
      <right/>
      <top/>
      <bottom style="thin">
        <color indexed="64"/>
      </bottom>
      <diagonal/>
    </border>
    <border>
      <left style="thin">
        <color indexed="64"/>
      </left>
      <right style="thin">
        <color indexed="64"/>
      </right>
      <top style="thin">
        <color indexed="64"/>
      </top>
      <bottom/>
      <diagonal/>
    </border>
    <border>
      <left style="medium">
        <color indexed="64"/>
      </left>
      <right style="medium">
        <color indexed="64"/>
      </right>
      <top style="medium">
        <color indexed="64"/>
      </top>
      <bottom style="medium">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top style="thin">
        <color indexed="64"/>
      </top>
      <bottom style="medium">
        <color indexed="64"/>
      </bottom>
      <diagonal/>
    </border>
    <border>
      <left style="thin">
        <color indexed="64"/>
      </left>
      <right style="thin">
        <color indexed="64"/>
      </right>
      <top style="medium">
        <color indexed="64"/>
      </top>
      <bottom style="medium">
        <color indexed="64"/>
      </bottom>
      <diagonal/>
    </border>
    <border>
      <left style="thin">
        <color indexed="64"/>
      </left>
      <right/>
      <top style="medium">
        <color indexed="64"/>
      </top>
      <bottom style="medium">
        <color indexed="64"/>
      </bottom>
      <diagonal/>
    </border>
  </borders>
  <cellStyleXfs count="2">
    <xf numFmtId="0" fontId="0" fillId="0" borderId="0"/>
    <xf numFmtId="0" fontId="4" fillId="0" borderId="0"/>
  </cellStyleXfs>
  <cellXfs count="211">
    <xf numFmtId="0" fontId="0" fillId="0" borderId="0" xfId="0"/>
    <xf numFmtId="0" fontId="0" fillId="0" borderId="0" xfId="0" applyAlignment="1">
      <alignment horizontal="center"/>
    </xf>
    <xf numFmtId="0" fontId="0" fillId="0" borderId="3" xfId="0" applyBorder="1" applyAlignment="1">
      <alignment horizontal="center"/>
    </xf>
    <xf numFmtId="0" fontId="0" fillId="0" borderId="3" xfId="0" applyBorder="1" applyAlignment="1">
      <alignment horizontal="left"/>
    </xf>
    <xf numFmtId="0" fontId="15" fillId="0" borderId="0" xfId="0" applyFont="1"/>
    <xf numFmtId="0" fontId="0" fillId="0" borderId="3" xfId="0" applyBorder="1" applyAlignment="1">
      <alignment horizontal="left" wrapText="1"/>
    </xf>
    <xf numFmtId="0" fontId="0" fillId="0" borderId="0" xfId="0" applyAlignment="1">
      <alignment wrapText="1"/>
    </xf>
    <xf numFmtId="0" fontId="16" fillId="9" borderId="3" xfId="0" applyFont="1" applyFill="1" applyBorder="1" applyAlignment="1">
      <alignment horizontal="center"/>
    </xf>
    <xf numFmtId="0" fontId="16" fillId="9" borderId="3" xfId="0" applyFont="1" applyFill="1" applyBorder="1" applyAlignment="1">
      <alignment horizontal="center" wrapText="1"/>
    </xf>
    <xf numFmtId="0" fontId="15" fillId="10" borderId="3" xfId="0" applyFont="1" applyFill="1" applyBorder="1" applyAlignment="1">
      <alignment horizontal="center" vertical="center"/>
    </xf>
    <xf numFmtId="14" fontId="15" fillId="10" borderId="3" xfId="0" applyNumberFormat="1" applyFont="1" applyFill="1" applyBorder="1" applyAlignment="1">
      <alignment horizontal="center" vertical="center"/>
    </xf>
    <xf numFmtId="0" fontId="15" fillId="10" borderId="3" xfId="0" applyFont="1" applyFill="1" applyBorder="1" applyAlignment="1">
      <alignment horizontal="left" vertical="center" wrapText="1"/>
    </xf>
    <xf numFmtId="0" fontId="7" fillId="8" borderId="0" xfId="1" applyFont="1" applyFill="1" applyAlignment="1">
      <alignment horizontal="left" vertical="center" wrapText="1"/>
    </xf>
    <xf numFmtId="0" fontId="4" fillId="0" borderId="0" xfId="1"/>
    <xf numFmtId="0" fontId="4" fillId="8" borderId="0" xfId="1" applyFill="1" applyAlignment="1">
      <alignment horizontal="left" vertical="center" wrapText="1"/>
    </xf>
    <xf numFmtId="0" fontId="6" fillId="0" borderId="0" xfId="1" applyFont="1" applyAlignment="1">
      <alignment horizontal="left"/>
    </xf>
    <xf numFmtId="0" fontId="4" fillId="0" borderId="0" xfId="1" applyAlignment="1">
      <alignment horizontal="left" vertical="center"/>
    </xf>
    <xf numFmtId="0" fontId="4" fillId="8" borderId="0" xfId="1" applyFill="1" applyAlignment="1">
      <alignment horizontal="center" vertical="center" wrapText="1"/>
    </xf>
    <xf numFmtId="0" fontId="9" fillId="8" borderId="0" xfId="1" applyFont="1" applyFill="1" applyAlignment="1">
      <alignment horizontal="right" vertical="center" wrapText="1"/>
    </xf>
    <xf numFmtId="0" fontId="13" fillId="8" borderId="0" xfId="1" applyFont="1" applyFill="1" applyAlignment="1">
      <alignment horizontal="left" vertical="center" wrapText="1"/>
    </xf>
    <xf numFmtId="0" fontId="2" fillId="11" borderId="0" xfId="0" applyFont="1" applyFill="1" applyAlignment="1">
      <alignment horizontal="left" vertical="top" wrapText="1"/>
    </xf>
    <xf numFmtId="0" fontId="0" fillId="11" borderId="0" xfId="0" applyFill="1"/>
    <xf numFmtId="0" fontId="17" fillId="11" borderId="0" xfId="0" applyFont="1" applyFill="1" applyAlignment="1">
      <alignment horizontal="center" vertical="center"/>
    </xf>
    <xf numFmtId="0" fontId="1" fillId="11" borderId="0" xfId="0" applyFont="1" applyFill="1" applyAlignment="1">
      <alignment vertical="top" wrapText="1"/>
    </xf>
    <xf numFmtId="0" fontId="1" fillId="11" borderId="3" xfId="0" applyFont="1" applyFill="1" applyBorder="1" applyAlignment="1">
      <alignment horizontal="center" vertical="top" wrapText="1"/>
    </xf>
    <xf numFmtId="0" fontId="2" fillId="11" borderId="3" xfId="0" applyFont="1" applyFill="1" applyBorder="1" applyAlignment="1">
      <alignment horizontal="center" vertical="top" wrapText="1"/>
    </xf>
    <xf numFmtId="0" fontId="2" fillId="11" borderId="3" xfId="0" applyFont="1" applyFill="1" applyBorder="1" applyAlignment="1">
      <alignment vertical="top" wrapText="1"/>
    </xf>
    <xf numFmtId="0" fontId="21" fillId="11" borderId="3" xfId="0" applyFont="1" applyFill="1" applyBorder="1" applyAlignment="1">
      <alignment horizontal="left" vertical="top" wrapText="1"/>
    </xf>
    <xf numFmtId="0" fontId="1" fillId="2" borderId="3" xfId="0" applyFont="1" applyFill="1" applyBorder="1" applyAlignment="1">
      <alignment vertical="top" wrapText="1"/>
    </xf>
    <xf numFmtId="0" fontId="1" fillId="2" borderId="5" xfId="0" applyFont="1" applyFill="1" applyBorder="1" applyAlignment="1">
      <alignment vertical="top" wrapText="1"/>
    </xf>
    <xf numFmtId="0" fontId="1" fillId="2" borderId="6" xfId="0" applyFont="1" applyFill="1" applyBorder="1" applyAlignment="1">
      <alignment vertical="top" wrapText="1"/>
    </xf>
    <xf numFmtId="0" fontId="1" fillId="4" borderId="6" xfId="0" applyFont="1" applyFill="1" applyBorder="1" applyAlignment="1">
      <alignment vertical="top" wrapText="1"/>
    </xf>
    <xf numFmtId="0" fontId="1" fillId="3" borderId="12" xfId="0" applyFont="1" applyFill="1" applyBorder="1" applyAlignment="1">
      <alignment vertical="top" wrapText="1"/>
    </xf>
    <xf numFmtId="0" fontId="1" fillId="4" borderId="6" xfId="0" applyFont="1" applyFill="1" applyBorder="1" applyAlignment="1">
      <alignment horizontal="center" vertical="top" wrapText="1"/>
    </xf>
    <xf numFmtId="0" fontId="5" fillId="11" borderId="0" xfId="0" applyFont="1" applyFill="1" applyAlignment="1">
      <alignment horizontal="left" vertical="center" wrapText="1"/>
    </xf>
    <xf numFmtId="0" fontId="2" fillId="0" borderId="3" xfId="0" applyFont="1" applyBorder="1" applyAlignment="1">
      <alignment vertical="top" wrapText="1"/>
    </xf>
    <xf numFmtId="0" fontId="1" fillId="0" borderId="3" xfId="0" applyFont="1" applyBorder="1" applyAlignment="1">
      <alignment horizontal="center" vertical="top" wrapText="1"/>
    </xf>
    <xf numFmtId="0" fontId="21" fillId="0" borderId="3" xfId="0" applyFont="1" applyBorder="1" applyAlignment="1">
      <alignment vertical="top" wrapText="1"/>
    </xf>
    <xf numFmtId="0" fontId="1" fillId="6" borderId="3" xfId="0" applyFont="1" applyFill="1" applyBorder="1" applyAlignment="1">
      <alignment vertical="top" wrapText="1"/>
    </xf>
    <xf numFmtId="0" fontId="1" fillId="0" borderId="3" xfId="0" applyFont="1" applyBorder="1" applyAlignment="1">
      <alignment vertical="top" wrapText="1"/>
    </xf>
    <xf numFmtId="0" fontId="1" fillId="6" borderId="4" xfId="0" applyFont="1" applyFill="1" applyBorder="1" applyAlignment="1">
      <alignment vertical="top" wrapText="1"/>
    </xf>
    <xf numFmtId="0" fontId="1" fillId="3" borderId="13" xfId="0" applyFont="1" applyFill="1" applyBorder="1" applyAlignment="1">
      <alignment vertical="top" wrapText="1"/>
    </xf>
    <xf numFmtId="9" fontId="18" fillId="5" borderId="14" xfId="0" applyNumberFormat="1" applyFont="1" applyFill="1" applyBorder="1" applyAlignment="1">
      <alignment horizontal="center" vertical="center" wrapText="1"/>
    </xf>
    <xf numFmtId="0" fontId="1" fillId="2" borderId="21" xfId="0" applyFont="1" applyFill="1" applyBorder="1" applyAlignment="1">
      <alignment vertical="top" wrapText="1"/>
    </xf>
    <xf numFmtId="0" fontId="1" fillId="0" borderId="10" xfId="0" applyFont="1" applyBorder="1" applyAlignment="1">
      <alignment vertical="top" wrapText="1"/>
    </xf>
    <xf numFmtId="0" fontId="1" fillId="3" borderId="13" xfId="0" applyFont="1" applyFill="1" applyBorder="1" applyAlignment="1">
      <alignment horizontal="left" vertical="top" wrapText="1"/>
    </xf>
    <xf numFmtId="0" fontId="0" fillId="11" borderId="3" xfId="0" applyFill="1" applyBorder="1"/>
    <xf numFmtId="0" fontId="1" fillId="12" borderId="3" xfId="0" applyFont="1" applyFill="1" applyBorder="1" applyAlignment="1">
      <alignment horizontal="center" vertical="top" wrapText="1"/>
    </xf>
    <xf numFmtId="0" fontId="2" fillId="12" borderId="3" xfId="0" applyFont="1" applyFill="1" applyBorder="1" applyAlignment="1">
      <alignment vertical="top" wrapText="1"/>
    </xf>
    <xf numFmtId="0" fontId="21" fillId="12" borderId="3" xfId="0" applyFont="1" applyFill="1" applyBorder="1" applyAlignment="1">
      <alignment vertical="top" wrapText="1"/>
    </xf>
    <xf numFmtId="0" fontId="1" fillId="12" borderId="13" xfId="0" applyFont="1" applyFill="1" applyBorder="1" applyAlignment="1">
      <alignment vertical="top" wrapText="1"/>
    </xf>
    <xf numFmtId="9" fontId="18" fillId="12" borderId="14" xfId="0" applyNumberFormat="1" applyFont="1" applyFill="1" applyBorder="1" applyAlignment="1">
      <alignment horizontal="center" vertical="center" wrapText="1"/>
    </xf>
    <xf numFmtId="0" fontId="2" fillId="5" borderId="7" xfId="0" applyFont="1" applyFill="1" applyBorder="1" applyAlignment="1">
      <alignment horizontal="left" vertical="top" wrapText="1"/>
    </xf>
    <xf numFmtId="0" fontId="2" fillId="5" borderId="9" xfId="0" applyFont="1" applyFill="1" applyBorder="1" applyAlignment="1">
      <alignment horizontal="left" vertical="top" wrapText="1"/>
    </xf>
    <xf numFmtId="0" fontId="1" fillId="4" borderId="3" xfId="0" applyFont="1" applyFill="1" applyBorder="1" applyAlignment="1">
      <alignment horizontal="center" vertical="top" wrapText="1"/>
    </xf>
    <xf numFmtId="0" fontId="5" fillId="11" borderId="3" xfId="0" applyFont="1" applyFill="1" applyBorder="1" applyAlignment="1">
      <alignment horizontal="left" vertical="center" wrapText="1"/>
    </xf>
    <xf numFmtId="14" fontId="0" fillId="0" borderId="3" xfId="0" applyNumberFormat="1" applyBorder="1" applyAlignment="1">
      <alignment horizontal="left"/>
    </xf>
    <xf numFmtId="0" fontId="1" fillId="4" borderId="23" xfId="0" applyFont="1" applyFill="1" applyBorder="1" applyAlignment="1">
      <alignment horizontal="center" vertical="top" wrapText="1"/>
    </xf>
    <xf numFmtId="0" fontId="21" fillId="0" borderId="24" xfId="0" applyFont="1" applyBorder="1" applyAlignment="1">
      <alignment vertical="top" wrapText="1"/>
    </xf>
    <xf numFmtId="0" fontId="1" fillId="4" borderId="24" xfId="0" applyFont="1" applyFill="1" applyBorder="1" applyAlignment="1">
      <alignment horizontal="center" vertical="top" wrapText="1"/>
    </xf>
    <xf numFmtId="0" fontId="1" fillId="6" borderId="25" xfId="0" applyFont="1" applyFill="1" applyBorder="1" applyAlignment="1">
      <alignment vertical="top" wrapText="1"/>
    </xf>
    <xf numFmtId="0" fontId="1" fillId="0" borderId="24" xfId="0" applyFont="1" applyBorder="1" applyAlignment="1">
      <alignment vertical="top" wrapText="1"/>
    </xf>
    <xf numFmtId="0" fontId="2" fillId="11" borderId="24" xfId="0" applyFont="1" applyFill="1" applyBorder="1" applyAlignment="1">
      <alignment horizontal="center" vertical="top" wrapText="1"/>
    </xf>
    <xf numFmtId="0" fontId="2" fillId="11" borderId="24" xfId="0" applyFont="1" applyFill="1" applyBorder="1" applyAlignment="1">
      <alignment vertical="top" wrapText="1"/>
    </xf>
    <xf numFmtId="0" fontId="20" fillId="11" borderId="24" xfId="0" applyFont="1" applyFill="1" applyBorder="1" applyAlignment="1">
      <alignment horizontal="center" vertical="center" wrapText="1"/>
    </xf>
    <xf numFmtId="0" fontId="21" fillId="12" borderId="24" xfId="0" applyFont="1" applyFill="1" applyBorder="1" applyAlignment="1">
      <alignment vertical="top" wrapText="1"/>
    </xf>
    <xf numFmtId="0" fontId="20" fillId="12" borderId="24" xfId="0" applyFont="1" applyFill="1" applyBorder="1" applyAlignment="1">
      <alignment horizontal="center" vertical="center" wrapText="1"/>
    </xf>
    <xf numFmtId="0" fontId="20" fillId="11" borderId="24" xfId="0" applyFont="1" applyFill="1" applyBorder="1" applyAlignment="1">
      <alignment horizontal="center" vertical="top" wrapText="1"/>
    </xf>
    <xf numFmtId="0" fontId="0" fillId="11" borderId="24" xfId="0" applyFill="1" applyBorder="1"/>
    <xf numFmtId="0" fontId="0" fillId="0" borderId="3" xfId="0" applyBorder="1"/>
    <xf numFmtId="0" fontId="2" fillId="0" borderId="26" xfId="0" applyFont="1" applyBorder="1" applyAlignment="1">
      <alignment horizontal="center" vertical="top" wrapText="1"/>
    </xf>
    <xf numFmtId="0" fontId="2" fillId="0" borderId="27" xfId="0" applyFont="1" applyBorder="1" applyAlignment="1">
      <alignment horizontal="center" vertical="top" wrapText="1"/>
    </xf>
    <xf numFmtId="9" fontId="18" fillId="5" borderId="17" xfId="0" applyNumberFormat="1" applyFont="1" applyFill="1" applyBorder="1" applyAlignment="1">
      <alignment horizontal="center" vertical="center" wrapText="1"/>
    </xf>
    <xf numFmtId="9" fontId="18" fillId="5" borderId="3" xfId="0" applyNumberFormat="1" applyFont="1" applyFill="1" applyBorder="1" applyAlignment="1">
      <alignment horizontal="center" vertical="center" wrapText="1"/>
    </xf>
    <xf numFmtId="0" fontId="19" fillId="11" borderId="3" xfId="0" applyFont="1" applyFill="1" applyBorder="1" applyAlignment="1">
      <alignment vertical="top" wrapText="1"/>
    </xf>
    <xf numFmtId="9" fontId="18" fillId="5" borderId="28" xfId="0" applyNumberFormat="1" applyFont="1" applyFill="1" applyBorder="1" applyAlignment="1">
      <alignment horizontal="center" vertical="center" wrapText="1"/>
    </xf>
    <xf numFmtId="0" fontId="19" fillId="11" borderId="4" xfId="0" applyFont="1" applyFill="1" applyBorder="1" applyAlignment="1">
      <alignment vertical="top" wrapText="1"/>
    </xf>
    <xf numFmtId="0" fontId="2" fillId="0" borderId="3" xfId="0" applyFont="1" applyBorder="1" applyAlignment="1">
      <alignment horizontal="center" vertical="top" wrapText="1"/>
    </xf>
    <xf numFmtId="0" fontId="1" fillId="4" borderId="25" xfId="0" applyFont="1" applyFill="1" applyBorder="1" applyAlignment="1">
      <alignment horizontal="center" vertical="top" wrapText="1"/>
    </xf>
    <xf numFmtId="0" fontId="1" fillId="12" borderId="24" xfId="0" applyFont="1" applyFill="1" applyBorder="1" applyAlignment="1">
      <alignment horizontal="left" vertical="top" wrapText="1"/>
    </xf>
    <xf numFmtId="0" fontId="2" fillId="0" borderId="24" xfId="0" applyFont="1" applyBorder="1" applyAlignment="1">
      <alignment vertical="top" wrapText="1"/>
    </xf>
    <xf numFmtId="9" fontId="18" fillId="5" borderId="32" xfId="0" applyNumberFormat="1" applyFont="1" applyFill="1" applyBorder="1" applyAlignment="1">
      <alignment horizontal="center" vertical="center" wrapText="1"/>
    </xf>
    <xf numFmtId="0" fontId="2" fillId="0" borderId="19" xfId="0" applyFont="1" applyBorder="1" applyAlignment="1">
      <alignment horizontal="center" vertical="top" wrapText="1"/>
    </xf>
    <xf numFmtId="0" fontId="0" fillId="11" borderId="3" xfId="0" applyFill="1" applyBorder="1" applyAlignment="1">
      <alignment horizontal="left"/>
    </xf>
    <xf numFmtId="0" fontId="2" fillId="11" borderId="24" xfId="0" applyFont="1" applyFill="1" applyBorder="1" applyAlignment="1">
      <alignment horizontal="left" vertical="top" wrapText="1"/>
    </xf>
    <xf numFmtId="0" fontId="2" fillId="11" borderId="3" xfId="0" applyFont="1" applyFill="1" applyBorder="1" applyAlignment="1">
      <alignment horizontal="left" vertical="top" wrapText="1"/>
    </xf>
    <xf numFmtId="0" fontId="0" fillId="11" borderId="33" xfId="0" applyFill="1" applyBorder="1"/>
    <xf numFmtId="0" fontId="1" fillId="4" borderId="33" xfId="0" applyFont="1" applyFill="1" applyBorder="1" applyAlignment="1">
      <alignment horizontal="center" vertical="top" wrapText="1"/>
    </xf>
    <xf numFmtId="0" fontId="1" fillId="2" borderId="4" xfId="0" applyFont="1" applyFill="1" applyBorder="1" applyAlignment="1">
      <alignment vertical="top" wrapText="1"/>
    </xf>
    <xf numFmtId="0" fontId="1" fillId="4" borderId="4" xfId="0" applyFont="1" applyFill="1" applyBorder="1" applyAlignment="1">
      <alignment horizontal="center" vertical="top" wrapText="1"/>
    </xf>
    <xf numFmtId="9" fontId="18" fillId="5" borderId="3" xfId="0" applyNumberFormat="1" applyFont="1" applyFill="1" applyBorder="1" applyAlignment="1">
      <alignment horizontal="left" vertical="center" wrapText="1"/>
    </xf>
    <xf numFmtId="0" fontId="20" fillId="0" borderId="3" xfId="0" applyFont="1" applyBorder="1" applyAlignment="1">
      <alignment horizontal="left" vertical="center" wrapText="1"/>
    </xf>
    <xf numFmtId="0" fontId="1" fillId="12" borderId="3" xfId="0" applyFont="1" applyFill="1" applyBorder="1" applyAlignment="1">
      <alignment horizontal="left" vertical="top" wrapText="1"/>
    </xf>
    <xf numFmtId="0" fontId="1" fillId="12" borderId="8" xfId="0" applyFont="1" applyFill="1" applyBorder="1" applyAlignment="1">
      <alignment horizontal="left" vertical="top" wrapText="1"/>
    </xf>
    <xf numFmtId="0" fontId="1" fillId="12" borderId="10" xfId="0" applyFont="1" applyFill="1" applyBorder="1" applyAlignment="1">
      <alignment horizontal="left" vertical="top" wrapText="1"/>
    </xf>
    <xf numFmtId="0" fontId="1" fillId="12" borderId="11" xfId="0" applyFont="1" applyFill="1" applyBorder="1" applyAlignment="1">
      <alignment horizontal="left" vertical="top" wrapText="1"/>
    </xf>
    <xf numFmtId="0" fontId="4" fillId="0" borderId="0" xfId="0" applyFont="1"/>
    <xf numFmtId="9" fontId="2" fillId="11" borderId="24" xfId="0" applyNumberFormat="1" applyFont="1" applyFill="1" applyBorder="1" applyAlignment="1">
      <alignment horizontal="center" vertical="top" wrapText="1"/>
    </xf>
    <xf numFmtId="0" fontId="0" fillId="11" borderId="10" xfId="0" applyFill="1" applyBorder="1"/>
    <xf numFmtId="0" fontId="0" fillId="11" borderId="3" xfId="0" applyFill="1" applyBorder="1" applyAlignment="1">
      <alignment horizontal="center"/>
    </xf>
    <xf numFmtId="0" fontId="1" fillId="11" borderId="35" xfId="0" applyFont="1" applyFill="1" applyBorder="1" applyAlignment="1">
      <alignment vertical="top" wrapText="1"/>
    </xf>
    <xf numFmtId="0" fontId="1" fillId="11" borderId="37" xfId="0" applyFont="1" applyFill="1" applyBorder="1" applyAlignment="1">
      <alignment vertical="top" wrapText="1"/>
    </xf>
    <xf numFmtId="0" fontId="0" fillId="11" borderId="34" xfId="0" applyFill="1" applyBorder="1"/>
    <xf numFmtId="0" fontId="22" fillId="0" borderId="4" xfId="0" applyFont="1" applyBorder="1" applyAlignment="1">
      <alignment wrapText="1"/>
    </xf>
    <xf numFmtId="0" fontId="1" fillId="4" borderId="34" xfId="0" applyFont="1" applyFill="1" applyBorder="1" applyAlignment="1">
      <alignment horizontal="center" vertical="top" wrapText="1"/>
    </xf>
    <xf numFmtId="0" fontId="0" fillId="14" borderId="3" xfId="0" applyFill="1" applyBorder="1"/>
    <xf numFmtId="0" fontId="2" fillId="14" borderId="3" xfId="0" applyFont="1" applyFill="1" applyBorder="1" applyAlignment="1">
      <alignment horizontal="center" vertical="top" wrapText="1"/>
    </xf>
    <xf numFmtId="0" fontId="1" fillId="4" borderId="6" xfId="0" applyFont="1" applyFill="1" applyBorder="1" applyAlignment="1">
      <alignment horizontal="left" vertical="top" wrapText="1"/>
    </xf>
    <xf numFmtId="0" fontId="1" fillId="4" borderId="4" xfId="0" applyFont="1" applyFill="1" applyBorder="1" applyAlignment="1">
      <alignment horizontal="left" vertical="top" wrapText="1"/>
    </xf>
    <xf numFmtId="0" fontId="2" fillId="11" borderId="10" xfId="0" applyFont="1" applyFill="1" applyBorder="1" applyAlignment="1">
      <alignment horizontal="left" vertical="top" wrapText="1"/>
    </xf>
    <xf numFmtId="0" fontId="2" fillId="0" borderId="10" xfId="0" applyFont="1" applyBorder="1" applyAlignment="1">
      <alignment horizontal="left" vertical="top" wrapText="1"/>
    </xf>
    <xf numFmtId="0" fontId="1" fillId="11" borderId="36" xfId="0" applyFont="1" applyFill="1" applyBorder="1" applyAlignment="1">
      <alignment horizontal="left" vertical="top" wrapText="1"/>
    </xf>
    <xf numFmtId="9" fontId="20" fillId="11" borderId="3" xfId="0" applyNumberFormat="1" applyFont="1" applyFill="1" applyBorder="1" applyAlignment="1">
      <alignment horizontal="left" vertical="top" wrapText="1"/>
    </xf>
    <xf numFmtId="0" fontId="1" fillId="4" borderId="3" xfId="0" applyFont="1" applyFill="1" applyBorder="1" applyAlignment="1">
      <alignment horizontal="left" vertical="top" wrapText="1"/>
    </xf>
    <xf numFmtId="0" fontId="20" fillId="11" borderId="24" xfId="0" applyFont="1" applyFill="1" applyBorder="1" applyAlignment="1">
      <alignment horizontal="left" vertical="center" wrapText="1"/>
    </xf>
    <xf numFmtId="0" fontId="1" fillId="4" borderId="24" xfId="0" applyFont="1" applyFill="1" applyBorder="1" applyAlignment="1">
      <alignment horizontal="left" vertical="top" wrapText="1"/>
    </xf>
    <xf numFmtId="0" fontId="17" fillId="11" borderId="0" xfId="0" applyFont="1" applyFill="1" applyAlignment="1">
      <alignment horizontal="left" vertical="center"/>
    </xf>
    <xf numFmtId="0" fontId="1" fillId="4" borderId="23" xfId="0" applyFont="1" applyFill="1" applyBorder="1" applyAlignment="1">
      <alignment horizontal="left" vertical="top" wrapText="1"/>
    </xf>
    <xf numFmtId="0" fontId="21" fillId="0" borderId="24" xfId="0" applyFont="1" applyBorder="1" applyAlignment="1">
      <alignment horizontal="left" vertical="top" wrapText="1"/>
    </xf>
    <xf numFmtId="0" fontId="2" fillId="0" borderId="29" xfId="0" applyFont="1" applyBorder="1" applyAlignment="1">
      <alignment horizontal="left" vertical="top" wrapText="1"/>
    </xf>
    <xf numFmtId="0" fontId="2" fillId="0" borderId="33" xfId="0" applyFont="1" applyBorder="1" applyAlignment="1">
      <alignment horizontal="left" vertical="top" wrapText="1"/>
    </xf>
    <xf numFmtId="0" fontId="2" fillId="0" borderId="3" xfId="0" applyFont="1" applyBorder="1" applyAlignment="1">
      <alignment horizontal="left" vertical="top" wrapText="1"/>
    </xf>
    <xf numFmtId="0" fontId="1" fillId="4" borderId="25" xfId="0" applyFont="1" applyFill="1" applyBorder="1" applyAlignment="1">
      <alignment horizontal="left" vertical="top" wrapText="1"/>
    </xf>
    <xf numFmtId="0" fontId="1" fillId="6" borderId="25" xfId="0" applyFont="1" applyFill="1" applyBorder="1" applyAlignment="1">
      <alignment horizontal="left" vertical="top" wrapText="1"/>
    </xf>
    <xf numFmtId="0" fontId="1" fillId="0" borderId="24" xfId="0" applyFont="1" applyBorder="1" applyAlignment="1">
      <alignment horizontal="left" vertical="top" wrapText="1"/>
    </xf>
    <xf numFmtId="0" fontId="1" fillId="6" borderId="3" xfId="0" applyFont="1" applyFill="1" applyBorder="1" applyAlignment="1">
      <alignment horizontal="left" vertical="top" wrapText="1"/>
    </xf>
    <xf numFmtId="0" fontId="0" fillId="11" borderId="0" xfId="0" applyFill="1" applyAlignment="1">
      <alignment horizontal="left"/>
    </xf>
    <xf numFmtId="0" fontId="21" fillId="12" borderId="24" xfId="0" applyFont="1" applyFill="1" applyBorder="1" applyAlignment="1">
      <alignment horizontal="left" vertical="top" wrapText="1"/>
    </xf>
    <xf numFmtId="0" fontId="20" fillId="12" borderId="24" xfId="0" applyFont="1" applyFill="1" applyBorder="1" applyAlignment="1">
      <alignment horizontal="left" vertical="center" wrapText="1"/>
    </xf>
    <xf numFmtId="0" fontId="1" fillId="6" borderId="4" xfId="0" applyFont="1" applyFill="1" applyBorder="1" applyAlignment="1">
      <alignment horizontal="left" vertical="top" wrapText="1"/>
    </xf>
    <xf numFmtId="0" fontId="2" fillId="14" borderId="24" xfId="0" applyFont="1" applyFill="1" applyBorder="1" applyAlignment="1">
      <alignment horizontal="left" vertical="top" wrapText="1"/>
    </xf>
    <xf numFmtId="0" fontId="20" fillId="14" borderId="24" xfId="0" applyFont="1" applyFill="1" applyBorder="1" applyAlignment="1">
      <alignment horizontal="left" vertical="top" wrapText="1"/>
    </xf>
    <xf numFmtId="0" fontId="2" fillId="0" borderId="24" xfId="0" applyFont="1" applyBorder="1" applyAlignment="1">
      <alignment horizontal="left" vertical="top" wrapText="1"/>
    </xf>
    <xf numFmtId="0" fontId="0" fillId="0" borderId="0" xfId="0" applyAlignment="1">
      <alignment horizontal="left"/>
    </xf>
    <xf numFmtId="0" fontId="2" fillId="0" borderId="27" xfId="0" applyFont="1" applyBorder="1" applyAlignment="1">
      <alignment horizontal="left" vertical="top" wrapText="1"/>
    </xf>
    <xf numFmtId="0" fontId="20" fillId="0" borderId="38" xfId="0" applyFont="1" applyBorder="1" applyAlignment="1">
      <alignment horizontal="left" vertical="top" wrapText="1"/>
    </xf>
    <xf numFmtId="0" fontId="2" fillId="0" borderId="38" xfId="0" applyFont="1" applyBorder="1" applyAlignment="1">
      <alignment horizontal="left" vertical="top" wrapText="1"/>
    </xf>
    <xf numFmtId="0" fontId="1" fillId="11" borderId="4" xfId="0" applyFont="1" applyFill="1" applyBorder="1" applyAlignment="1">
      <alignment horizontal="center" vertical="top" wrapText="1"/>
    </xf>
    <xf numFmtId="0" fontId="2" fillId="11" borderId="4" xfId="0" applyFont="1" applyFill="1" applyBorder="1" applyAlignment="1">
      <alignment horizontal="center" vertical="top" wrapText="1"/>
    </xf>
    <xf numFmtId="0" fontId="2" fillId="11" borderId="25" xfId="0" applyFont="1" applyFill="1" applyBorder="1" applyAlignment="1">
      <alignment horizontal="center" vertical="top" wrapText="1"/>
    </xf>
    <xf numFmtId="0" fontId="2" fillId="11" borderId="25" xfId="0" applyFont="1" applyFill="1" applyBorder="1" applyAlignment="1">
      <alignment horizontal="left" vertical="top" wrapText="1"/>
    </xf>
    <xf numFmtId="0" fontId="2" fillId="11" borderId="4" xfId="0" applyFont="1" applyFill="1" applyBorder="1" applyAlignment="1">
      <alignment vertical="top" wrapText="1"/>
    </xf>
    <xf numFmtId="0" fontId="1" fillId="2" borderId="39" xfId="0" applyFont="1" applyFill="1" applyBorder="1" applyAlignment="1">
      <alignment vertical="top" wrapText="1"/>
    </xf>
    <xf numFmtId="0" fontId="1" fillId="4" borderId="39" xfId="0" applyFont="1" applyFill="1" applyBorder="1" applyAlignment="1">
      <alignment horizontal="center" vertical="top" wrapText="1"/>
    </xf>
    <xf numFmtId="0" fontId="1" fillId="4" borderId="40" xfId="0" applyFont="1" applyFill="1" applyBorder="1" applyAlignment="1">
      <alignment horizontal="center" vertical="top" wrapText="1"/>
    </xf>
    <xf numFmtId="0" fontId="1" fillId="4" borderId="10" xfId="0" applyFont="1" applyFill="1" applyBorder="1" applyAlignment="1">
      <alignment horizontal="left" vertical="top" wrapText="1"/>
    </xf>
    <xf numFmtId="0" fontId="1" fillId="4" borderId="10" xfId="0" applyFont="1" applyFill="1" applyBorder="1" applyAlignment="1">
      <alignment horizontal="center" vertical="top" wrapText="1"/>
    </xf>
    <xf numFmtId="0" fontId="0" fillId="0" borderId="4" xfId="0" applyBorder="1"/>
    <xf numFmtId="0" fontId="2" fillId="0" borderId="15" xfId="0" applyFont="1" applyBorder="1" applyAlignment="1">
      <alignment horizontal="left" vertical="top" wrapText="1"/>
    </xf>
    <xf numFmtId="0" fontId="1" fillId="3" borderId="3" xfId="0" applyFont="1" applyFill="1" applyBorder="1" applyAlignment="1">
      <alignment vertical="top" wrapText="1"/>
    </xf>
    <xf numFmtId="0" fontId="1" fillId="3" borderId="7" xfId="0" applyFont="1" applyFill="1" applyBorder="1" applyAlignment="1">
      <alignment vertical="top" wrapText="1"/>
    </xf>
    <xf numFmtId="0" fontId="1" fillId="3" borderId="9" xfId="0" applyFont="1" applyFill="1" applyBorder="1" applyAlignment="1">
      <alignment vertical="top" wrapText="1"/>
    </xf>
    <xf numFmtId="0" fontId="1" fillId="4" borderId="3" xfId="0" applyFont="1" applyFill="1" applyBorder="1" applyAlignment="1">
      <alignment horizontal="center" vertical="top" wrapText="1"/>
    </xf>
    <xf numFmtId="0" fontId="1" fillId="4" borderId="24" xfId="0" applyFont="1" applyFill="1" applyBorder="1" applyAlignment="1">
      <alignment horizontal="center" vertical="top" wrapText="1"/>
    </xf>
    <xf numFmtId="0" fontId="4" fillId="0" borderId="17" xfId="0" applyFont="1" applyBorder="1" applyAlignment="1">
      <alignment horizontal="left" vertical="top" wrapText="1"/>
    </xf>
    <xf numFmtId="0" fontId="0" fillId="0" borderId="1" xfId="0" applyBorder="1" applyAlignment="1">
      <alignment horizontal="left" vertical="top" wrapText="1"/>
    </xf>
    <xf numFmtId="0" fontId="0" fillId="0" borderId="18" xfId="0" applyBorder="1" applyAlignment="1">
      <alignment horizontal="left" vertical="top" wrapText="1"/>
    </xf>
    <xf numFmtId="0" fontId="2" fillId="5" borderId="17" xfId="0" applyFont="1" applyFill="1" applyBorder="1" applyAlignment="1">
      <alignment horizontal="left" vertical="top" wrapText="1"/>
    </xf>
    <xf numFmtId="0" fontId="2" fillId="5" borderId="1" xfId="0" applyFont="1" applyFill="1" applyBorder="1" applyAlignment="1">
      <alignment horizontal="left" vertical="top" wrapText="1"/>
    </xf>
    <xf numFmtId="0" fontId="2" fillId="5" borderId="18" xfId="0" applyFont="1" applyFill="1" applyBorder="1" applyAlignment="1">
      <alignment horizontal="left" vertical="top" wrapText="1"/>
    </xf>
    <xf numFmtId="0" fontId="2" fillId="13" borderId="7" xfId="0" applyFont="1" applyFill="1" applyBorder="1" applyAlignment="1">
      <alignment horizontal="left" vertical="top" wrapText="1"/>
    </xf>
    <xf numFmtId="0" fontId="2" fillId="13" borderId="9" xfId="0" applyFont="1" applyFill="1" applyBorder="1" applyAlignment="1">
      <alignment horizontal="left" vertical="top" wrapText="1"/>
    </xf>
    <xf numFmtId="0" fontId="1" fillId="4" borderId="8" xfId="0" applyFont="1" applyFill="1" applyBorder="1" applyAlignment="1">
      <alignment horizontal="center" vertical="top" wrapText="1"/>
    </xf>
    <xf numFmtId="0" fontId="2" fillId="0" borderId="10" xfId="0" applyFont="1" applyBorder="1" applyAlignment="1">
      <alignment horizontal="center" vertical="top" wrapText="1"/>
    </xf>
    <xf numFmtId="0" fontId="2" fillId="0" borderId="11" xfId="0" applyFont="1" applyBorder="1" applyAlignment="1">
      <alignment horizontal="center" vertical="top" wrapText="1"/>
    </xf>
    <xf numFmtId="0" fontId="21" fillId="13" borderId="7" xfId="0" applyFont="1" applyFill="1" applyBorder="1" applyAlignment="1">
      <alignment vertical="top" wrapText="1"/>
    </xf>
    <xf numFmtId="0" fontId="21" fillId="13" borderId="9" xfId="0" applyFont="1" applyFill="1" applyBorder="1" applyAlignment="1">
      <alignment vertical="top" wrapText="1"/>
    </xf>
    <xf numFmtId="0" fontId="2" fillId="5" borderId="7" xfId="0" applyFont="1" applyFill="1" applyBorder="1" applyAlignment="1">
      <alignment horizontal="left" vertical="top" wrapText="1"/>
    </xf>
    <xf numFmtId="0" fontId="2" fillId="5" borderId="9" xfId="0" applyFont="1" applyFill="1" applyBorder="1" applyAlignment="1">
      <alignment horizontal="left" vertical="top" wrapText="1"/>
    </xf>
    <xf numFmtId="0" fontId="1" fillId="3" borderId="22" xfId="0" applyFont="1" applyFill="1" applyBorder="1" applyAlignment="1">
      <alignment vertical="top" wrapText="1"/>
    </xf>
    <xf numFmtId="0" fontId="2" fillId="12" borderId="7" xfId="0" applyFont="1" applyFill="1" applyBorder="1" applyAlignment="1">
      <alignment horizontal="left" vertical="top" wrapText="1"/>
    </xf>
    <xf numFmtId="0" fontId="2" fillId="12" borderId="9" xfId="0" applyFont="1" applyFill="1" applyBorder="1" applyAlignment="1">
      <alignment horizontal="left" vertical="top" wrapText="1"/>
    </xf>
    <xf numFmtId="0" fontId="1" fillId="12" borderId="3" xfId="0" applyFont="1" applyFill="1" applyBorder="1" applyAlignment="1">
      <alignment horizontal="center" vertical="top" wrapText="1"/>
    </xf>
    <xf numFmtId="0" fontId="1" fillId="12" borderId="8" xfId="0" applyFont="1" applyFill="1" applyBorder="1" applyAlignment="1">
      <alignment horizontal="center" vertical="top" wrapText="1"/>
    </xf>
    <xf numFmtId="0" fontId="2" fillId="5" borderId="19" xfId="0" applyFont="1" applyFill="1" applyBorder="1" applyAlignment="1">
      <alignment horizontal="left" vertical="top" wrapText="1"/>
    </xf>
    <xf numFmtId="0" fontId="2" fillId="5" borderId="20" xfId="0" applyFont="1" applyFill="1" applyBorder="1" applyAlignment="1">
      <alignment horizontal="left" vertical="top" wrapText="1"/>
    </xf>
    <xf numFmtId="0" fontId="2" fillId="0" borderId="33" xfId="0" applyFont="1" applyBorder="1" applyAlignment="1">
      <alignment horizontal="center" vertical="top" wrapText="1"/>
    </xf>
    <xf numFmtId="0" fontId="2" fillId="0" borderId="29" xfId="0" applyFont="1" applyBorder="1" applyAlignment="1">
      <alignment horizontal="center" vertical="top" wrapText="1"/>
    </xf>
    <xf numFmtId="0" fontId="2" fillId="13" borderId="30" xfId="0" applyFont="1" applyFill="1" applyBorder="1" applyAlignment="1">
      <alignment horizontal="left" vertical="top" wrapText="1"/>
    </xf>
    <xf numFmtId="0" fontId="2" fillId="13" borderId="31" xfId="0" applyFont="1" applyFill="1" applyBorder="1" applyAlignment="1">
      <alignment horizontal="left" vertical="top" wrapText="1"/>
    </xf>
    <xf numFmtId="0" fontId="2" fillId="5" borderId="13" xfId="0" applyFont="1" applyFill="1" applyBorder="1" applyAlignment="1">
      <alignment horizontal="left" vertical="top" wrapText="1"/>
    </xf>
    <xf numFmtId="0" fontId="2" fillId="12" borderId="13" xfId="0" applyFont="1" applyFill="1" applyBorder="1" applyAlignment="1">
      <alignment horizontal="left" vertical="top" wrapText="1"/>
    </xf>
    <xf numFmtId="0" fontId="17" fillId="0" borderId="10" xfId="0" applyFont="1" applyBorder="1" applyAlignment="1">
      <alignment horizontal="center" vertical="center"/>
    </xf>
    <xf numFmtId="0" fontId="17" fillId="0" borderId="11" xfId="0" applyFont="1" applyBorder="1" applyAlignment="1">
      <alignment horizontal="center" vertical="center"/>
    </xf>
    <xf numFmtId="0" fontId="2" fillId="11" borderId="13" xfId="0" applyFont="1" applyFill="1" applyBorder="1" applyAlignment="1">
      <alignment horizontal="left" vertical="top" wrapText="1"/>
    </xf>
    <xf numFmtId="0" fontId="0" fillId="0" borderId="13" xfId="0" applyBorder="1" applyAlignment="1">
      <alignment horizontal="left" vertical="top" wrapText="1"/>
    </xf>
    <xf numFmtId="0" fontId="0" fillId="0" borderId="14" xfId="0" applyBorder="1" applyAlignment="1">
      <alignment horizontal="left" vertical="top" wrapText="1"/>
    </xf>
    <xf numFmtId="0" fontId="2" fillId="0" borderId="15" xfId="0" applyFont="1" applyBorder="1" applyAlignment="1">
      <alignment horizontal="center" vertical="top" wrapText="1"/>
    </xf>
    <xf numFmtId="0" fontId="2" fillId="0" borderId="16" xfId="0" applyFont="1" applyBorder="1" applyAlignment="1">
      <alignment horizontal="center" vertical="top" wrapText="1"/>
    </xf>
    <xf numFmtId="0" fontId="2" fillId="11" borderId="15" xfId="0" applyFont="1" applyFill="1" applyBorder="1" applyAlignment="1">
      <alignment horizontal="center" vertical="top" wrapText="1"/>
    </xf>
    <xf numFmtId="0" fontId="2" fillId="11" borderId="16" xfId="0" applyFont="1" applyFill="1" applyBorder="1" applyAlignment="1">
      <alignment horizontal="center" vertical="top" wrapText="1"/>
    </xf>
    <xf numFmtId="0" fontId="1" fillId="11" borderId="3" xfId="0" applyFont="1" applyFill="1" applyBorder="1" applyAlignment="1">
      <alignment horizontal="center" vertical="top" wrapText="1"/>
    </xf>
    <xf numFmtId="0" fontId="2" fillId="11" borderId="3" xfId="0" applyFont="1" applyFill="1" applyBorder="1" applyAlignment="1">
      <alignment horizontal="left" vertical="top" wrapText="1"/>
    </xf>
    <xf numFmtId="0" fontId="21" fillId="11" borderId="24" xfId="0" applyFont="1" applyFill="1" applyBorder="1" applyAlignment="1">
      <alignment horizontal="left" vertical="top" wrapText="1"/>
    </xf>
    <xf numFmtId="0" fontId="21" fillId="5" borderId="7" xfId="0" applyFont="1" applyFill="1" applyBorder="1" applyAlignment="1">
      <alignment horizontal="left" vertical="top" wrapText="1"/>
    </xf>
    <xf numFmtId="0" fontId="21" fillId="5" borderId="9" xfId="0" applyFont="1" applyFill="1" applyBorder="1" applyAlignment="1">
      <alignment horizontal="left" vertical="top" wrapText="1"/>
    </xf>
    <xf numFmtId="0" fontId="5" fillId="11" borderId="3" xfId="0" applyFont="1" applyFill="1" applyBorder="1" applyAlignment="1">
      <alignment horizontal="left" vertical="center" wrapText="1"/>
    </xf>
    <xf numFmtId="0" fontId="2" fillId="0" borderId="10" xfId="0" applyFont="1" applyBorder="1" applyAlignment="1">
      <alignment horizontal="left" vertical="center" wrapText="1"/>
    </xf>
    <xf numFmtId="0" fontId="2" fillId="0" borderId="15" xfId="0" applyFont="1" applyBorder="1" applyAlignment="1">
      <alignment horizontal="left" vertical="center" wrapText="1"/>
    </xf>
    <xf numFmtId="0" fontId="20" fillId="0" borderId="10" xfId="0" applyFont="1" applyBorder="1" applyAlignment="1">
      <alignment horizontal="center" vertical="top" wrapText="1"/>
    </xf>
    <xf numFmtId="0" fontId="20" fillId="0" borderId="11" xfId="0" applyFont="1" applyBorder="1" applyAlignment="1">
      <alignment horizontal="center" vertical="top" wrapText="1"/>
    </xf>
    <xf numFmtId="0" fontId="2" fillId="0" borderId="7" xfId="0" applyFont="1" applyBorder="1" applyAlignment="1">
      <alignment horizontal="left" vertical="top" wrapText="1"/>
    </xf>
    <xf numFmtId="0" fontId="2" fillId="0" borderId="9" xfId="0" applyFont="1" applyBorder="1" applyAlignment="1">
      <alignment horizontal="left" vertical="top" wrapText="1"/>
    </xf>
    <xf numFmtId="0" fontId="21" fillId="11" borderId="3" xfId="0" applyFont="1" applyFill="1" applyBorder="1" applyAlignment="1">
      <alignment horizontal="left" vertical="top" wrapText="1"/>
    </xf>
    <xf numFmtId="0" fontId="17" fillId="0" borderId="33" xfId="0" applyFont="1" applyBorder="1" applyAlignment="1">
      <alignment horizontal="center" vertical="center"/>
    </xf>
    <xf numFmtId="0" fontId="5" fillId="0" borderId="0" xfId="0" applyFont="1" applyAlignment="1">
      <alignment horizontal="left" vertical="top" wrapText="1"/>
    </xf>
    <xf numFmtId="0" fontId="3" fillId="7" borderId="0" xfId="1" applyFont="1" applyFill="1" applyAlignment="1">
      <alignment horizontal="left" vertical="center" wrapText="1"/>
    </xf>
    <xf numFmtId="0" fontId="13" fillId="8" borderId="0" xfId="1" applyFont="1" applyFill="1" applyAlignment="1">
      <alignment horizontal="left" vertical="center" wrapText="1"/>
    </xf>
    <xf numFmtId="0" fontId="4" fillId="8" borderId="0" xfId="1" applyFill="1" applyAlignment="1">
      <alignment horizontal="left" vertical="center" wrapText="1"/>
    </xf>
    <xf numFmtId="0" fontId="4" fillId="8" borderId="2" xfId="1" applyFill="1" applyBorder="1" applyAlignment="1">
      <alignment horizontal="left" vertical="center" wrapText="1"/>
    </xf>
    <xf numFmtId="0" fontId="8" fillId="8" borderId="0" xfId="1" applyFont="1" applyFill="1" applyAlignment="1">
      <alignment horizontal="left" vertical="center" wrapText="1"/>
    </xf>
  </cellXfs>
  <cellStyles count="2">
    <cellStyle name="Normal" xfId="0" builtinId="0"/>
    <cellStyle name="Normal 2" xfId="1" xr:uid="{00000000-0005-0000-0000-000002000000}"/>
  </cellStyles>
  <dxfs count="0"/>
  <tableStyles count="0" defaultTableStyle="TableStyleMedium2" defaultPivotStyle="PivotStyleLight16"/>
  <colors>
    <mruColors>
      <color rgb="FFF2F2F2"/>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3" Type="http://schemas.openxmlformats.org/officeDocument/2006/relationships/worksheet" Target="worksheets/sheet3.xml"/><Relationship Id="rId7" Type="http://schemas.microsoft.com/office/2017/10/relationships/person" Target="persons/person.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haredStrings" Target="sharedStrings.xml"/><Relationship Id="rId5" Type="http://schemas.openxmlformats.org/officeDocument/2006/relationships/styles" Target="styles.xml"/><Relationship Id="rId10" Type="http://schemas.openxmlformats.org/officeDocument/2006/relationships/customXml" Target="../customXml/item3.xml"/><Relationship Id="rId4" Type="http://schemas.openxmlformats.org/officeDocument/2006/relationships/theme" Target="theme/theme1.xml"/><Relationship Id="rId9" Type="http://schemas.openxmlformats.org/officeDocument/2006/relationships/customXml" Target="../customXml/item2.xml"/></Relationships>
</file>

<file path=xl/diagrams/colors1.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xl/diagrams/data1.xml><?xml version="1.0" encoding="utf-8"?>
<dgm:dataModel xmlns:dgm="http://schemas.openxmlformats.org/drawingml/2006/diagram" xmlns:a="http://schemas.openxmlformats.org/drawingml/2006/main">
  <dgm:ptLst>
    <dgm:pt modelId="{5B5D86DB-3EC9-450D-8819-22F0FF452124}" type="doc">
      <dgm:prSet loTypeId="urn:microsoft.com/office/officeart/2005/8/layout/vList5" loCatId="list" qsTypeId="urn:microsoft.com/office/officeart/2005/8/quickstyle/simple1" qsCatId="simple" csTypeId="urn:microsoft.com/office/officeart/2005/8/colors/accent2_5" csCatId="accent2" phldr="1"/>
      <dgm:spPr/>
      <dgm:t>
        <a:bodyPr/>
        <a:lstStyle/>
        <a:p>
          <a:endParaRPr lang="en-GB"/>
        </a:p>
      </dgm:t>
    </dgm:pt>
    <dgm:pt modelId="{569F17DA-CA8C-4FD7-8B2F-1ED58E63FFA2}">
      <dgm:prSet phldrT="[Text]" custT="1"/>
      <dgm:spPr>
        <a:solidFill>
          <a:schemeClr val="bg1">
            <a:lumMod val="65000"/>
            <a:alpha val="90000"/>
          </a:schemeClr>
        </a:solidFill>
      </dgm:spPr>
      <dgm:t>
        <a:bodyPr/>
        <a:lstStyle/>
        <a:p>
          <a:r>
            <a:rPr lang="en-GB" sz="1200" dirty="0">
              <a:solidFill>
                <a:sysClr val="windowText" lastClr="000000"/>
              </a:solidFill>
              <a:latin typeface="Arial" panose="020B0604020202020204" pitchFamily="34" charset="0"/>
              <a:cs typeface="Arial" panose="020B0604020202020204" pitchFamily="34" charset="0"/>
            </a:rPr>
            <a:t>IMPACT: </a:t>
          </a:r>
        </a:p>
        <a:p>
          <a:r>
            <a:rPr lang="en-GB" sz="1200" dirty="0">
              <a:solidFill>
                <a:sysClr val="windowText" lastClr="000000"/>
              </a:solidFill>
              <a:latin typeface="Arial" panose="020B0604020202020204" pitchFamily="34" charset="0"/>
              <a:cs typeface="Arial" panose="020B0604020202020204" pitchFamily="34" charset="0"/>
            </a:rPr>
            <a:t>Improved well being and rural health</a:t>
          </a:r>
        </a:p>
      </dgm:t>
    </dgm:pt>
    <dgm:pt modelId="{23AB2EF9-1F22-4609-94B7-592CF7630B4C}" type="parTrans" cxnId="{9A666512-AD0F-4E22-9725-8EF937A7B73E}">
      <dgm:prSet/>
      <dgm:spPr/>
      <dgm:t>
        <a:bodyPr/>
        <a:lstStyle/>
        <a:p>
          <a:endParaRPr lang="en-GB"/>
        </a:p>
      </dgm:t>
    </dgm:pt>
    <dgm:pt modelId="{62D8478E-35EB-4A79-9310-E0B6B09BF78C}" type="sibTrans" cxnId="{9A666512-AD0F-4E22-9725-8EF937A7B73E}">
      <dgm:prSet/>
      <dgm:spPr/>
      <dgm:t>
        <a:bodyPr/>
        <a:lstStyle/>
        <a:p>
          <a:endParaRPr lang="en-GB"/>
        </a:p>
      </dgm:t>
    </dgm:pt>
    <dgm:pt modelId="{97186621-4032-4446-A253-84CB2C053BD1}">
      <dgm:prSet phldrT="[Text]" custT="1"/>
      <dgm:spPr>
        <a:solidFill>
          <a:schemeClr val="bg1">
            <a:lumMod val="85000"/>
            <a:alpha val="90000"/>
          </a:schemeClr>
        </a:solidFill>
      </dgm:spPr>
      <dgm:t>
        <a:bodyPr/>
        <a:lstStyle/>
        <a:p>
          <a:r>
            <a:rPr lang="en-GB" sz="1000" dirty="0">
              <a:latin typeface="Arial" panose="020B0604020202020204" pitchFamily="34" charset="0"/>
              <a:cs typeface="Arial" panose="020B0604020202020204" pitchFamily="34" charset="0"/>
            </a:rPr>
            <a:t>Under 5 mortality rate</a:t>
          </a:r>
        </a:p>
      </dgm:t>
    </dgm:pt>
    <dgm:pt modelId="{F8494ED9-6D19-4D88-9A9B-4288DDFB07EB}" type="parTrans" cxnId="{AE94293F-E4A7-49E2-BB42-3543276A5BAF}">
      <dgm:prSet/>
      <dgm:spPr/>
      <dgm:t>
        <a:bodyPr/>
        <a:lstStyle/>
        <a:p>
          <a:endParaRPr lang="en-GB"/>
        </a:p>
      </dgm:t>
    </dgm:pt>
    <dgm:pt modelId="{10CCF0D6-307E-4139-A79A-CC38D69BE790}" type="sibTrans" cxnId="{AE94293F-E4A7-49E2-BB42-3543276A5BAF}">
      <dgm:prSet/>
      <dgm:spPr/>
      <dgm:t>
        <a:bodyPr/>
        <a:lstStyle/>
        <a:p>
          <a:endParaRPr lang="en-GB"/>
        </a:p>
      </dgm:t>
    </dgm:pt>
    <dgm:pt modelId="{B3B73794-E2CD-43CF-AFDB-3957E5FB4344}">
      <dgm:prSet phldrT="[Text]" custT="1"/>
      <dgm:spPr>
        <a:solidFill>
          <a:schemeClr val="bg1">
            <a:lumMod val="65000"/>
            <a:alpha val="70000"/>
          </a:schemeClr>
        </a:solidFill>
      </dgm:spPr>
      <dgm:t>
        <a:bodyPr/>
        <a:lstStyle/>
        <a:p>
          <a:r>
            <a:rPr lang="en-GB" sz="1200" dirty="0">
              <a:solidFill>
                <a:sysClr val="windowText" lastClr="000000"/>
              </a:solidFill>
              <a:latin typeface="Arial" panose="020B0604020202020204" pitchFamily="34" charset="0"/>
              <a:cs typeface="Arial" panose="020B0604020202020204" pitchFamily="34" charset="0"/>
            </a:rPr>
            <a:t>OUTCOME: </a:t>
          </a:r>
        </a:p>
        <a:p>
          <a:r>
            <a:rPr lang="en-GB" sz="1200" dirty="0">
              <a:solidFill>
                <a:sysClr val="windowText" lastClr="000000"/>
              </a:solidFill>
              <a:latin typeface="Arial" panose="020B0604020202020204" pitchFamily="34" charset="0"/>
              <a:cs typeface="Arial" panose="020B0604020202020204" pitchFamily="34" charset="0"/>
            </a:rPr>
            <a:t>Increased sustainable access to and use of improved water, sanitation and hygiene facilities for the rural population</a:t>
          </a:r>
        </a:p>
      </dgm:t>
    </dgm:pt>
    <dgm:pt modelId="{5D7F968D-7275-483C-AFAE-FE30656093CF}" type="parTrans" cxnId="{AAFD4C1D-0689-4CF6-8979-5B16D4ADA79A}">
      <dgm:prSet/>
      <dgm:spPr/>
      <dgm:t>
        <a:bodyPr/>
        <a:lstStyle/>
        <a:p>
          <a:endParaRPr lang="en-GB"/>
        </a:p>
      </dgm:t>
    </dgm:pt>
    <dgm:pt modelId="{9D05F524-3E41-4C73-850D-859784CCF7FA}" type="sibTrans" cxnId="{AAFD4C1D-0689-4CF6-8979-5B16D4ADA79A}">
      <dgm:prSet/>
      <dgm:spPr/>
      <dgm:t>
        <a:bodyPr/>
        <a:lstStyle/>
        <a:p>
          <a:endParaRPr lang="en-GB"/>
        </a:p>
      </dgm:t>
    </dgm:pt>
    <dgm:pt modelId="{90036ACC-866B-40B7-8578-CEB084CCABD4}">
      <dgm:prSet phldrT="[Text]" custT="1"/>
      <dgm:spPr>
        <a:solidFill>
          <a:schemeClr val="bg1">
            <a:lumMod val="85000"/>
            <a:alpha val="90000"/>
          </a:schemeClr>
        </a:solidFill>
      </dgm:spPr>
      <dgm:t>
        <a:bodyPr/>
        <a:lstStyle/>
        <a:p>
          <a:r>
            <a:rPr lang="en-GB" sz="1000" dirty="0">
              <a:latin typeface="Arial" panose="020B0604020202020204" pitchFamily="34" charset="0"/>
              <a:cs typeface="Arial" panose="020B0604020202020204" pitchFamily="34" charset="0"/>
            </a:rPr>
            <a:t>Number of additional people provided with clean water</a:t>
          </a:r>
        </a:p>
      </dgm:t>
    </dgm:pt>
    <dgm:pt modelId="{C7E8FD42-DFFE-4719-B89E-3201EDEBACFD}" type="parTrans" cxnId="{D35DA7EB-B537-4B16-9624-E3CBA7A2CDB4}">
      <dgm:prSet/>
      <dgm:spPr/>
      <dgm:t>
        <a:bodyPr/>
        <a:lstStyle/>
        <a:p>
          <a:endParaRPr lang="en-GB"/>
        </a:p>
      </dgm:t>
    </dgm:pt>
    <dgm:pt modelId="{33C04AEC-A86A-4EC0-BA84-EF63C82FA441}" type="sibTrans" cxnId="{D35DA7EB-B537-4B16-9624-E3CBA7A2CDB4}">
      <dgm:prSet/>
      <dgm:spPr/>
      <dgm:t>
        <a:bodyPr/>
        <a:lstStyle/>
        <a:p>
          <a:endParaRPr lang="en-GB"/>
        </a:p>
      </dgm:t>
    </dgm:pt>
    <dgm:pt modelId="{15DED5DA-DE0A-466D-B7C4-32765EC2745F}">
      <dgm:prSet phldrT="[Text]" custT="1"/>
      <dgm:spPr>
        <a:solidFill>
          <a:schemeClr val="bg1">
            <a:lumMod val="85000"/>
            <a:alpha val="90000"/>
          </a:schemeClr>
        </a:solidFill>
      </dgm:spPr>
      <dgm:t>
        <a:bodyPr/>
        <a:lstStyle/>
        <a:p>
          <a:r>
            <a:rPr lang="en-GB" sz="1000" dirty="0">
              <a:latin typeface="Arial" panose="020B0604020202020204" pitchFamily="34" charset="0"/>
              <a:cs typeface="Arial" panose="020B0604020202020204" pitchFamily="34" charset="0"/>
            </a:rPr>
            <a:t>Number of additional people with access to adequate sanitation</a:t>
          </a:r>
        </a:p>
      </dgm:t>
    </dgm:pt>
    <dgm:pt modelId="{0B1DD4BB-E994-4F06-8581-5E6470486AD4}" type="parTrans" cxnId="{4EA192BB-5EE5-4899-92B6-71BA3FD523AB}">
      <dgm:prSet/>
      <dgm:spPr/>
      <dgm:t>
        <a:bodyPr/>
        <a:lstStyle/>
        <a:p>
          <a:endParaRPr lang="en-GB"/>
        </a:p>
      </dgm:t>
    </dgm:pt>
    <dgm:pt modelId="{5A275F1F-B7B0-4249-9360-893E4489B799}" type="sibTrans" cxnId="{4EA192BB-5EE5-4899-92B6-71BA3FD523AB}">
      <dgm:prSet/>
      <dgm:spPr/>
      <dgm:t>
        <a:bodyPr/>
        <a:lstStyle/>
        <a:p>
          <a:endParaRPr lang="en-GB"/>
        </a:p>
      </dgm:t>
    </dgm:pt>
    <dgm:pt modelId="{B004615C-1E14-4E29-A164-141A7D98330B}">
      <dgm:prSet phldrT="[Text]" custT="1"/>
      <dgm:spPr>
        <a:solidFill>
          <a:schemeClr val="bg1">
            <a:lumMod val="65000"/>
            <a:alpha val="50000"/>
          </a:schemeClr>
        </a:solidFill>
      </dgm:spPr>
      <dgm:t>
        <a:bodyPr/>
        <a:lstStyle/>
        <a:p>
          <a:r>
            <a:rPr lang="en-GB" sz="1200" dirty="0">
              <a:solidFill>
                <a:sysClr val="windowText" lastClr="000000"/>
              </a:solidFill>
              <a:latin typeface="Arial" panose="020B0604020202020204" pitchFamily="34" charset="0"/>
              <a:cs typeface="Arial" panose="020B0604020202020204" pitchFamily="34" charset="0"/>
            </a:rPr>
            <a:t>OUTPUT: </a:t>
          </a:r>
        </a:p>
        <a:p>
          <a:r>
            <a:rPr lang="en-GB" sz="1200" dirty="0">
              <a:solidFill>
                <a:sysClr val="windowText" lastClr="000000"/>
              </a:solidFill>
              <a:latin typeface="Arial" panose="020B0604020202020204" pitchFamily="34" charset="0"/>
              <a:cs typeface="Arial" panose="020B0604020202020204" pitchFamily="34" charset="0"/>
            </a:rPr>
            <a:t> Increased and improved access to well maintained water and sanitation facilities</a:t>
          </a:r>
        </a:p>
      </dgm:t>
    </dgm:pt>
    <dgm:pt modelId="{72BFCA7C-AE78-4671-86D9-B5E7EF712E50}" type="parTrans" cxnId="{F3D3BDAD-54E9-42B0-AB2A-AD786580F259}">
      <dgm:prSet/>
      <dgm:spPr/>
      <dgm:t>
        <a:bodyPr/>
        <a:lstStyle/>
        <a:p>
          <a:endParaRPr lang="en-GB"/>
        </a:p>
      </dgm:t>
    </dgm:pt>
    <dgm:pt modelId="{DFF0AF1B-EF2F-4F99-8167-D2B534F990FE}" type="sibTrans" cxnId="{F3D3BDAD-54E9-42B0-AB2A-AD786580F259}">
      <dgm:prSet/>
      <dgm:spPr/>
      <dgm:t>
        <a:bodyPr/>
        <a:lstStyle/>
        <a:p>
          <a:endParaRPr lang="en-GB"/>
        </a:p>
      </dgm:t>
    </dgm:pt>
    <dgm:pt modelId="{31D6B1EE-E741-4E8B-B1A0-3C0D42C682B2}">
      <dgm:prSet phldrT="[Text]" custT="1"/>
      <dgm:spPr>
        <a:solidFill>
          <a:schemeClr val="bg1">
            <a:lumMod val="85000"/>
            <a:alpha val="90000"/>
          </a:schemeClr>
        </a:solidFill>
      </dgm:spPr>
      <dgm:t>
        <a:bodyPr/>
        <a:lstStyle/>
        <a:p>
          <a:r>
            <a:rPr lang="en-GB" sz="1000" dirty="0">
              <a:latin typeface="Arial" panose="020B0604020202020204" pitchFamily="34" charset="0"/>
              <a:cs typeface="Arial" panose="020B0604020202020204" pitchFamily="34" charset="0"/>
            </a:rPr>
            <a:t>Number of new (and rehabilitated) water points constructed</a:t>
          </a:r>
        </a:p>
      </dgm:t>
    </dgm:pt>
    <dgm:pt modelId="{49FD7EE6-DB05-471A-8635-4E0EE0AADAA7}" type="parTrans" cxnId="{C1ADAEF0-E133-46BB-8132-E95F413DB377}">
      <dgm:prSet/>
      <dgm:spPr/>
      <dgm:t>
        <a:bodyPr/>
        <a:lstStyle/>
        <a:p>
          <a:endParaRPr lang="en-GB"/>
        </a:p>
      </dgm:t>
    </dgm:pt>
    <dgm:pt modelId="{3270322F-3CA4-4271-96AD-507D5D773374}" type="sibTrans" cxnId="{C1ADAEF0-E133-46BB-8132-E95F413DB377}">
      <dgm:prSet/>
      <dgm:spPr/>
      <dgm:t>
        <a:bodyPr/>
        <a:lstStyle/>
        <a:p>
          <a:endParaRPr lang="en-GB"/>
        </a:p>
      </dgm:t>
    </dgm:pt>
    <dgm:pt modelId="{E42C2306-1C52-4071-9E6D-4BE0287C8EE7}">
      <dgm:prSet phldrT="[Text]" custT="1"/>
      <dgm:spPr>
        <a:solidFill>
          <a:schemeClr val="bg1">
            <a:lumMod val="85000"/>
            <a:alpha val="90000"/>
          </a:schemeClr>
        </a:solidFill>
      </dgm:spPr>
      <dgm:t>
        <a:bodyPr/>
        <a:lstStyle/>
        <a:p>
          <a:r>
            <a:rPr lang="en-GB" sz="1000" dirty="0">
              <a:latin typeface="Arial" panose="020B0604020202020204" pitchFamily="34" charset="0"/>
              <a:cs typeface="Arial" panose="020B0604020202020204" pitchFamily="34" charset="0"/>
            </a:rPr>
            <a:t>Number of new (and rehabilitated) small piped systems functioning</a:t>
          </a:r>
        </a:p>
      </dgm:t>
    </dgm:pt>
    <dgm:pt modelId="{A5586831-096E-4FBF-8FD8-1DBE5C9024C7}" type="parTrans" cxnId="{0A99EFDC-77B3-4520-89CC-03C9DF35A269}">
      <dgm:prSet/>
      <dgm:spPr/>
      <dgm:t>
        <a:bodyPr/>
        <a:lstStyle/>
        <a:p>
          <a:endParaRPr lang="en-GB"/>
        </a:p>
      </dgm:t>
    </dgm:pt>
    <dgm:pt modelId="{0E31411D-549B-4CA4-9CA2-3DC57FEC69A7}" type="sibTrans" cxnId="{0A99EFDC-77B3-4520-89CC-03C9DF35A269}">
      <dgm:prSet/>
      <dgm:spPr/>
      <dgm:t>
        <a:bodyPr/>
        <a:lstStyle/>
        <a:p>
          <a:endParaRPr lang="en-GB"/>
        </a:p>
      </dgm:t>
    </dgm:pt>
    <dgm:pt modelId="{8168DCC1-4E5D-4B86-B998-8686C159D55E}">
      <dgm:prSet phldrT="[Text]" custT="1"/>
      <dgm:spPr>
        <a:solidFill>
          <a:schemeClr val="bg1">
            <a:lumMod val="85000"/>
            <a:alpha val="90000"/>
          </a:schemeClr>
        </a:solidFill>
      </dgm:spPr>
      <dgm:t>
        <a:bodyPr/>
        <a:lstStyle/>
        <a:p>
          <a:r>
            <a:rPr lang="en-GB" sz="1000" b="0" dirty="0">
              <a:latin typeface="Arial" panose="020B0604020202020204" pitchFamily="34" charset="0"/>
              <a:cs typeface="Arial" panose="020B0604020202020204" pitchFamily="34" charset="0"/>
            </a:rPr>
            <a:t>% of rural population with access to improved water supply within 500m. </a:t>
          </a:r>
        </a:p>
      </dgm:t>
    </dgm:pt>
    <dgm:pt modelId="{37F8CD10-D3B2-421D-99AC-80EC05004B12}" type="parTrans" cxnId="{AC9CB0E4-7FFA-4231-B4E5-8D67CF2D1FE1}">
      <dgm:prSet/>
      <dgm:spPr/>
      <dgm:t>
        <a:bodyPr/>
        <a:lstStyle/>
        <a:p>
          <a:endParaRPr lang="en-GB"/>
        </a:p>
      </dgm:t>
    </dgm:pt>
    <dgm:pt modelId="{FABAFA95-D0CB-4154-B1AC-56427CA6CABC}" type="sibTrans" cxnId="{AC9CB0E4-7FFA-4231-B4E5-8D67CF2D1FE1}">
      <dgm:prSet/>
      <dgm:spPr/>
      <dgm:t>
        <a:bodyPr/>
        <a:lstStyle/>
        <a:p>
          <a:endParaRPr lang="en-GB"/>
        </a:p>
      </dgm:t>
    </dgm:pt>
    <dgm:pt modelId="{835EF782-1062-48C0-8D1E-56E2769B91B5}">
      <dgm:prSet phldrT="[Text]" custT="1"/>
      <dgm:spPr>
        <a:solidFill>
          <a:schemeClr val="bg1">
            <a:lumMod val="85000"/>
            <a:alpha val="90000"/>
          </a:schemeClr>
        </a:solidFill>
      </dgm:spPr>
      <dgm:t>
        <a:bodyPr/>
        <a:lstStyle/>
        <a:p>
          <a:r>
            <a:rPr lang="en-GB" sz="1000" dirty="0">
              <a:latin typeface="Arial" panose="020B0604020202020204" pitchFamily="34" charset="0"/>
              <a:cs typeface="Arial" panose="020B0604020202020204" pitchFamily="34" charset="0"/>
            </a:rPr>
            <a:t>Quality of water used per capita per day</a:t>
          </a:r>
        </a:p>
      </dgm:t>
    </dgm:pt>
    <dgm:pt modelId="{5B0D0A6A-4957-4792-85FC-8AC16C325541}" type="parTrans" cxnId="{0DF79258-67FC-4DCE-9E6D-802E20CB3AA0}">
      <dgm:prSet/>
      <dgm:spPr/>
      <dgm:t>
        <a:bodyPr/>
        <a:lstStyle/>
        <a:p>
          <a:endParaRPr lang="en-GB"/>
        </a:p>
      </dgm:t>
    </dgm:pt>
    <dgm:pt modelId="{10D74D03-4846-485B-8826-B4751E3D141D}" type="sibTrans" cxnId="{0DF79258-67FC-4DCE-9E6D-802E20CB3AA0}">
      <dgm:prSet/>
      <dgm:spPr/>
      <dgm:t>
        <a:bodyPr/>
        <a:lstStyle/>
        <a:p>
          <a:endParaRPr lang="en-GB"/>
        </a:p>
      </dgm:t>
    </dgm:pt>
    <dgm:pt modelId="{D6C4C4FB-9328-45F0-B0BA-3ACEB1B90A7D}">
      <dgm:prSet phldrT="[Text]" custT="1"/>
      <dgm:spPr>
        <a:solidFill>
          <a:schemeClr val="bg1">
            <a:lumMod val="85000"/>
            <a:alpha val="90000"/>
          </a:schemeClr>
        </a:solidFill>
      </dgm:spPr>
      <dgm:t>
        <a:bodyPr/>
        <a:lstStyle/>
        <a:p>
          <a:r>
            <a:rPr lang="en-GB" sz="1000" dirty="0">
              <a:latin typeface="Arial" panose="020B0604020202020204" pitchFamily="34" charset="0"/>
              <a:cs typeface="Arial" panose="020B0604020202020204" pitchFamily="34" charset="0"/>
            </a:rPr>
            <a:t>% of rural population with access to adequate sanitation</a:t>
          </a:r>
        </a:p>
      </dgm:t>
    </dgm:pt>
    <dgm:pt modelId="{734AA377-3C90-4D8E-82A9-9705CE69084C}" type="parTrans" cxnId="{39379546-AD74-4B87-9AD7-F0259D4A3059}">
      <dgm:prSet/>
      <dgm:spPr/>
      <dgm:t>
        <a:bodyPr/>
        <a:lstStyle/>
        <a:p>
          <a:endParaRPr lang="en-GB"/>
        </a:p>
      </dgm:t>
    </dgm:pt>
    <dgm:pt modelId="{1C803A0C-6BE8-417C-96A2-791CB7A2C4B5}" type="sibTrans" cxnId="{39379546-AD74-4B87-9AD7-F0259D4A3059}">
      <dgm:prSet/>
      <dgm:spPr/>
      <dgm:t>
        <a:bodyPr/>
        <a:lstStyle/>
        <a:p>
          <a:endParaRPr lang="en-GB"/>
        </a:p>
      </dgm:t>
    </dgm:pt>
    <dgm:pt modelId="{5B1247E6-C87F-4B2B-86FA-D72FC790F462}">
      <dgm:prSet phldrT="[Text]" custT="1"/>
      <dgm:spPr>
        <a:solidFill>
          <a:schemeClr val="bg1">
            <a:lumMod val="85000"/>
            <a:alpha val="90000"/>
          </a:schemeClr>
        </a:solidFill>
      </dgm:spPr>
      <dgm:t>
        <a:bodyPr/>
        <a:lstStyle/>
        <a:p>
          <a:r>
            <a:rPr lang="en-GB" sz="1000" dirty="0">
              <a:latin typeface="Arial" panose="020B0604020202020204" pitchFamily="34" charset="0"/>
              <a:cs typeface="Arial" panose="020B0604020202020204" pitchFamily="34" charset="0"/>
            </a:rPr>
            <a:t>Number of improved latrines constructed</a:t>
          </a:r>
        </a:p>
      </dgm:t>
    </dgm:pt>
    <dgm:pt modelId="{43595410-C02E-48AE-9597-3E89EB6848BF}" type="parTrans" cxnId="{F3BFC431-5D5F-4570-A0C8-58050B4A917D}">
      <dgm:prSet/>
      <dgm:spPr/>
      <dgm:t>
        <a:bodyPr/>
        <a:lstStyle/>
        <a:p>
          <a:endParaRPr lang="en-GB"/>
        </a:p>
      </dgm:t>
    </dgm:pt>
    <dgm:pt modelId="{CD6041E5-46BF-4ECB-92C1-91FE8E6E681F}" type="sibTrans" cxnId="{F3BFC431-5D5F-4570-A0C8-58050B4A917D}">
      <dgm:prSet/>
      <dgm:spPr/>
      <dgm:t>
        <a:bodyPr/>
        <a:lstStyle/>
        <a:p>
          <a:endParaRPr lang="en-GB"/>
        </a:p>
      </dgm:t>
    </dgm:pt>
    <dgm:pt modelId="{FA1ED5D2-0B6B-436E-857F-E55FC3DEA782}" type="pres">
      <dgm:prSet presAssocID="{5B5D86DB-3EC9-450D-8819-22F0FF452124}" presName="Name0" presStyleCnt="0">
        <dgm:presLayoutVars>
          <dgm:dir/>
          <dgm:animLvl val="lvl"/>
          <dgm:resizeHandles val="exact"/>
        </dgm:presLayoutVars>
      </dgm:prSet>
      <dgm:spPr/>
    </dgm:pt>
    <dgm:pt modelId="{AC9F2300-AC52-4157-B623-B9479987992A}" type="pres">
      <dgm:prSet presAssocID="{569F17DA-CA8C-4FD7-8B2F-1ED58E63FFA2}" presName="linNode" presStyleCnt="0"/>
      <dgm:spPr/>
    </dgm:pt>
    <dgm:pt modelId="{D9358AAB-2C9F-4E49-A488-52DE7BF636A0}" type="pres">
      <dgm:prSet presAssocID="{569F17DA-CA8C-4FD7-8B2F-1ED58E63FFA2}" presName="parentText" presStyleLbl="node1" presStyleIdx="0" presStyleCnt="3" custScaleX="109462" custScaleY="32413" custLinFactNeighborX="607" custLinFactNeighborY="1053">
        <dgm:presLayoutVars>
          <dgm:chMax val="1"/>
          <dgm:bulletEnabled val="1"/>
        </dgm:presLayoutVars>
      </dgm:prSet>
      <dgm:spPr/>
    </dgm:pt>
    <dgm:pt modelId="{968973AE-C1C9-4E9B-A37F-F1D3C5714ADA}" type="pres">
      <dgm:prSet presAssocID="{569F17DA-CA8C-4FD7-8B2F-1ED58E63FFA2}" presName="descendantText" presStyleLbl="alignAccFollowNode1" presStyleIdx="0" presStyleCnt="3" custScaleX="110198" custScaleY="38356" custLinFactNeighborX="-3078" custLinFactNeighborY="-2854">
        <dgm:presLayoutVars>
          <dgm:bulletEnabled val="1"/>
        </dgm:presLayoutVars>
      </dgm:prSet>
      <dgm:spPr/>
    </dgm:pt>
    <dgm:pt modelId="{B63DC15B-1D67-4E4E-A2E8-0B963BC1643E}" type="pres">
      <dgm:prSet presAssocID="{62D8478E-35EB-4A79-9310-E0B6B09BF78C}" presName="sp" presStyleCnt="0"/>
      <dgm:spPr/>
    </dgm:pt>
    <dgm:pt modelId="{918C9A57-B3C2-4853-9781-E6A2A73FF8C1}" type="pres">
      <dgm:prSet presAssocID="{B3B73794-E2CD-43CF-AFDB-3957E5FB4344}" presName="linNode" presStyleCnt="0"/>
      <dgm:spPr/>
    </dgm:pt>
    <dgm:pt modelId="{62DFBC7E-F30C-4C73-8E7F-9CE9940D62C0}" type="pres">
      <dgm:prSet presAssocID="{B3B73794-E2CD-43CF-AFDB-3957E5FB4344}" presName="parentText" presStyleLbl="node1" presStyleIdx="1" presStyleCnt="3" custScaleX="102575" custScaleY="77121" custLinFactNeighborX="-1383">
        <dgm:presLayoutVars>
          <dgm:chMax val="1"/>
          <dgm:bulletEnabled val="1"/>
        </dgm:presLayoutVars>
      </dgm:prSet>
      <dgm:spPr/>
    </dgm:pt>
    <dgm:pt modelId="{FFAFAE02-AC8A-4F02-B13E-E94DA9661EC7}" type="pres">
      <dgm:prSet presAssocID="{B3B73794-E2CD-43CF-AFDB-3957E5FB4344}" presName="descendantText" presStyleLbl="alignAccFollowNode1" presStyleIdx="1" presStyleCnt="3" custScaleY="85146">
        <dgm:presLayoutVars>
          <dgm:bulletEnabled val="1"/>
        </dgm:presLayoutVars>
      </dgm:prSet>
      <dgm:spPr/>
    </dgm:pt>
    <dgm:pt modelId="{2ABD437F-E589-4CC6-A379-5E1FAD3B697B}" type="pres">
      <dgm:prSet presAssocID="{9D05F524-3E41-4C73-850D-859784CCF7FA}" presName="sp" presStyleCnt="0"/>
      <dgm:spPr/>
    </dgm:pt>
    <dgm:pt modelId="{E851F6FE-83B6-4E1F-B557-29EF209DEC53}" type="pres">
      <dgm:prSet presAssocID="{B004615C-1E14-4E29-A164-141A7D98330B}" presName="linNode" presStyleCnt="0"/>
      <dgm:spPr/>
    </dgm:pt>
    <dgm:pt modelId="{39A80AFA-BF50-4A5D-BCCD-9387E4DEA36A}" type="pres">
      <dgm:prSet presAssocID="{B004615C-1E14-4E29-A164-141A7D98330B}" presName="parentText" presStyleLbl="node1" presStyleIdx="2" presStyleCnt="3" custScaleX="107808" custScaleY="80367">
        <dgm:presLayoutVars>
          <dgm:chMax val="1"/>
          <dgm:bulletEnabled val="1"/>
        </dgm:presLayoutVars>
      </dgm:prSet>
      <dgm:spPr/>
    </dgm:pt>
    <dgm:pt modelId="{B4EC6253-D93E-4DF2-82AC-8AAC9DDF4AD0}" type="pres">
      <dgm:prSet presAssocID="{B004615C-1E14-4E29-A164-141A7D98330B}" presName="descendantText" presStyleLbl="alignAccFollowNode1" presStyleIdx="2" presStyleCnt="3">
        <dgm:presLayoutVars>
          <dgm:bulletEnabled val="1"/>
        </dgm:presLayoutVars>
      </dgm:prSet>
      <dgm:spPr/>
    </dgm:pt>
  </dgm:ptLst>
  <dgm:cxnLst>
    <dgm:cxn modelId="{66B54F02-8D3B-4DDC-B835-24C88574E083}" type="presOf" srcId="{5B5D86DB-3EC9-450D-8819-22F0FF452124}" destId="{FA1ED5D2-0B6B-436E-857F-E55FC3DEA782}" srcOrd="0" destOrd="0" presId="urn:microsoft.com/office/officeart/2005/8/layout/vList5"/>
    <dgm:cxn modelId="{CD7B2606-693D-4265-8CC7-182AF3F545B1}" type="presOf" srcId="{B3B73794-E2CD-43CF-AFDB-3957E5FB4344}" destId="{62DFBC7E-F30C-4C73-8E7F-9CE9940D62C0}" srcOrd="0" destOrd="0" presId="urn:microsoft.com/office/officeart/2005/8/layout/vList5"/>
    <dgm:cxn modelId="{E2025B08-203D-4F96-A003-CED7AD43103B}" type="presOf" srcId="{D6C4C4FB-9328-45F0-B0BA-3ACEB1B90A7D}" destId="{FFAFAE02-AC8A-4F02-B13E-E94DA9661EC7}" srcOrd="0" destOrd="2" presId="urn:microsoft.com/office/officeart/2005/8/layout/vList5"/>
    <dgm:cxn modelId="{9A666512-AD0F-4E22-9725-8EF937A7B73E}" srcId="{5B5D86DB-3EC9-450D-8819-22F0FF452124}" destId="{569F17DA-CA8C-4FD7-8B2F-1ED58E63FFA2}" srcOrd="0" destOrd="0" parTransId="{23AB2EF9-1F22-4609-94B7-592CF7630B4C}" sibTransId="{62D8478E-35EB-4A79-9310-E0B6B09BF78C}"/>
    <dgm:cxn modelId="{AAFD4C1D-0689-4CF6-8979-5B16D4ADA79A}" srcId="{5B5D86DB-3EC9-450D-8819-22F0FF452124}" destId="{B3B73794-E2CD-43CF-AFDB-3957E5FB4344}" srcOrd="1" destOrd="0" parTransId="{5D7F968D-7275-483C-AFAE-FE30656093CF}" sibTransId="{9D05F524-3E41-4C73-850D-859784CCF7FA}"/>
    <dgm:cxn modelId="{F3BFC431-5D5F-4570-A0C8-58050B4A917D}" srcId="{B004615C-1E14-4E29-A164-141A7D98330B}" destId="{5B1247E6-C87F-4B2B-86FA-D72FC790F462}" srcOrd="2" destOrd="0" parTransId="{43595410-C02E-48AE-9597-3E89EB6848BF}" sibTransId="{CD6041E5-46BF-4ECB-92C1-91FE8E6E681F}"/>
    <dgm:cxn modelId="{AE94293F-E4A7-49E2-BB42-3543276A5BAF}" srcId="{569F17DA-CA8C-4FD7-8B2F-1ED58E63FFA2}" destId="{97186621-4032-4446-A253-84CB2C053BD1}" srcOrd="0" destOrd="0" parTransId="{F8494ED9-6D19-4D88-9A9B-4288DDFB07EB}" sibTransId="{10CCF0D6-307E-4139-A79A-CC38D69BE790}"/>
    <dgm:cxn modelId="{39379546-AD74-4B87-9AD7-F0259D4A3059}" srcId="{B3B73794-E2CD-43CF-AFDB-3957E5FB4344}" destId="{D6C4C4FB-9328-45F0-B0BA-3ACEB1B90A7D}" srcOrd="2" destOrd="0" parTransId="{734AA377-3C90-4D8E-82A9-9705CE69084C}" sibTransId="{1C803A0C-6BE8-417C-96A2-791CB7A2C4B5}"/>
    <dgm:cxn modelId="{DCDF316D-7FC1-41DC-A78C-5E61F60BE2EE}" type="presOf" srcId="{835EF782-1062-48C0-8D1E-56E2769B91B5}" destId="{968973AE-C1C9-4E9B-A37F-F1D3C5714ADA}" srcOrd="0" destOrd="1" presId="urn:microsoft.com/office/officeart/2005/8/layout/vList5"/>
    <dgm:cxn modelId="{0DF79258-67FC-4DCE-9E6D-802E20CB3AA0}" srcId="{569F17DA-CA8C-4FD7-8B2F-1ED58E63FFA2}" destId="{835EF782-1062-48C0-8D1E-56E2769B91B5}" srcOrd="1" destOrd="0" parTransId="{5B0D0A6A-4957-4792-85FC-8AC16C325541}" sibTransId="{10D74D03-4846-485B-8826-B4751E3D141D}"/>
    <dgm:cxn modelId="{1777427E-1573-4F61-ACDB-BCF097989814}" type="presOf" srcId="{8168DCC1-4E5D-4B86-B998-8686C159D55E}" destId="{FFAFAE02-AC8A-4F02-B13E-E94DA9661EC7}" srcOrd="0" destOrd="0" presId="urn:microsoft.com/office/officeart/2005/8/layout/vList5"/>
    <dgm:cxn modelId="{47C11380-361F-4FC5-89DA-39F08FC20D8B}" type="presOf" srcId="{31D6B1EE-E741-4E8B-B1A0-3C0D42C682B2}" destId="{B4EC6253-D93E-4DF2-82AC-8AAC9DDF4AD0}" srcOrd="0" destOrd="0" presId="urn:microsoft.com/office/officeart/2005/8/layout/vList5"/>
    <dgm:cxn modelId="{D0ED6C80-E329-4A44-BCBE-CB15EE59B732}" type="presOf" srcId="{15DED5DA-DE0A-466D-B7C4-32765EC2745F}" destId="{FFAFAE02-AC8A-4F02-B13E-E94DA9661EC7}" srcOrd="0" destOrd="3" presId="urn:microsoft.com/office/officeart/2005/8/layout/vList5"/>
    <dgm:cxn modelId="{D05D219D-1391-4820-9EE9-1286BAFB20E7}" type="presOf" srcId="{5B1247E6-C87F-4B2B-86FA-D72FC790F462}" destId="{B4EC6253-D93E-4DF2-82AC-8AAC9DDF4AD0}" srcOrd="0" destOrd="2" presId="urn:microsoft.com/office/officeart/2005/8/layout/vList5"/>
    <dgm:cxn modelId="{08B0EAA0-6AA3-4538-B563-4B8471F2D86A}" type="presOf" srcId="{B004615C-1E14-4E29-A164-141A7D98330B}" destId="{39A80AFA-BF50-4A5D-BCCD-9387E4DEA36A}" srcOrd="0" destOrd="0" presId="urn:microsoft.com/office/officeart/2005/8/layout/vList5"/>
    <dgm:cxn modelId="{9E2E90A7-ECE5-426A-ABE4-C9A9155D210A}" type="presOf" srcId="{569F17DA-CA8C-4FD7-8B2F-1ED58E63FFA2}" destId="{D9358AAB-2C9F-4E49-A488-52DE7BF636A0}" srcOrd="0" destOrd="0" presId="urn:microsoft.com/office/officeart/2005/8/layout/vList5"/>
    <dgm:cxn modelId="{F3D3BDAD-54E9-42B0-AB2A-AD786580F259}" srcId="{5B5D86DB-3EC9-450D-8819-22F0FF452124}" destId="{B004615C-1E14-4E29-A164-141A7D98330B}" srcOrd="2" destOrd="0" parTransId="{72BFCA7C-AE78-4671-86D9-B5E7EF712E50}" sibTransId="{DFF0AF1B-EF2F-4F99-8167-D2B534F990FE}"/>
    <dgm:cxn modelId="{0A1F56B2-3B1E-493D-BEA8-2CD523605B44}" type="presOf" srcId="{E42C2306-1C52-4071-9E6D-4BE0287C8EE7}" destId="{B4EC6253-D93E-4DF2-82AC-8AAC9DDF4AD0}" srcOrd="0" destOrd="1" presId="urn:microsoft.com/office/officeart/2005/8/layout/vList5"/>
    <dgm:cxn modelId="{4EA192BB-5EE5-4899-92B6-71BA3FD523AB}" srcId="{B3B73794-E2CD-43CF-AFDB-3957E5FB4344}" destId="{15DED5DA-DE0A-466D-B7C4-32765EC2745F}" srcOrd="3" destOrd="0" parTransId="{0B1DD4BB-E994-4F06-8581-5E6470486AD4}" sibTransId="{5A275F1F-B7B0-4249-9360-893E4489B799}"/>
    <dgm:cxn modelId="{1D0BEDD2-4A37-4EF1-BDA3-0ECA9E16CD49}" type="presOf" srcId="{90036ACC-866B-40B7-8578-CEB084CCABD4}" destId="{FFAFAE02-AC8A-4F02-B13E-E94DA9661EC7}" srcOrd="0" destOrd="1" presId="urn:microsoft.com/office/officeart/2005/8/layout/vList5"/>
    <dgm:cxn modelId="{41743FD3-E0D2-41E0-B184-E5433DB87616}" type="presOf" srcId="{97186621-4032-4446-A253-84CB2C053BD1}" destId="{968973AE-C1C9-4E9B-A37F-F1D3C5714ADA}" srcOrd="0" destOrd="0" presId="urn:microsoft.com/office/officeart/2005/8/layout/vList5"/>
    <dgm:cxn modelId="{0A99EFDC-77B3-4520-89CC-03C9DF35A269}" srcId="{B004615C-1E14-4E29-A164-141A7D98330B}" destId="{E42C2306-1C52-4071-9E6D-4BE0287C8EE7}" srcOrd="1" destOrd="0" parTransId="{A5586831-096E-4FBF-8FD8-1DBE5C9024C7}" sibTransId="{0E31411D-549B-4CA4-9CA2-3DC57FEC69A7}"/>
    <dgm:cxn modelId="{AC9CB0E4-7FFA-4231-B4E5-8D67CF2D1FE1}" srcId="{B3B73794-E2CD-43CF-AFDB-3957E5FB4344}" destId="{8168DCC1-4E5D-4B86-B998-8686C159D55E}" srcOrd="0" destOrd="0" parTransId="{37F8CD10-D3B2-421D-99AC-80EC05004B12}" sibTransId="{FABAFA95-D0CB-4154-B1AC-56427CA6CABC}"/>
    <dgm:cxn modelId="{D35DA7EB-B537-4B16-9624-E3CBA7A2CDB4}" srcId="{B3B73794-E2CD-43CF-AFDB-3957E5FB4344}" destId="{90036ACC-866B-40B7-8578-CEB084CCABD4}" srcOrd="1" destOrd="0" parTransId="{C7E8FD42-DFFE-4719-B89E-3201EDEBACFD}" sibTransId="{33C04AEC-A86A-4EC0-BA84-EF63C82FA441}"/>
    <dgm:cxn modelId="{C1ADAEF0-E133-46BB-8132-E95F413DB377}" srcId="{B004615C-1E14-4E29-A164-141A7D98330B}" destId="{31D6B1EE-E741-4E8B-B1A0-3C0D42C682B2}" srcOrd="0" destOrd="0" parTransId="{49FD7EE6-DB05-471A-8635-4E0EE0AADAA7}" sibTransId="{3270322F-3CA4-4271-96AD-507D5D773374}"/>
    <dgm:cxn modelId="{964490B0-4251-46D2-8582-51AE4E63BA16}" type="presParOf" srcId="{FA1ED5D2-0B6B-436E-857F-E55FC3DEA782}" destId="{AC9F2300-AC52-4157-B623-B9479987992A}" srcOrd="0" destOrd="0" presId="urn:microsoft.com/office/officeart/2005/8/layout/vList5"/>
    <dgm:cxn modelId="{FC1E5A99-3FC9-4C17-8D84-901FD31B7ABD}" type="presParOf" srcId="{AC9F2300-AC52-4157-B623-B9479987992A}" destId="{D9358AAB-2C9F-4E49-A488-52DE7BF636A0}" srcOrd="0" destOrd="0" presId="urn:microsoft.com/office/officeart/2005/8/layout/vList5"/>
    <dgm:cxn modelId="{26F0F3AC-0588-40B9-BC55-7C6DADD7277A}" type="presParOf" srcId="{AC9F2300-AC52-4157-B623-B9479987992A}" destId="{968973AE-C1C9-4E9B-A37F-F1D3C5714ADA}" srcOrd="1" destOrd="0" presId="urn:microsoft.com/office/officeart/2005/8/layout/vList5"/>
    <dgm:cxn modelId="{D9CE3CB5-B63C-47CF-BFF5-406D59CEBF6D}" type="presParOf" srcId="{FA1ED5D2-0B6B-436E-857F-E55FC3DEA782}" destId="{B63DC15B-1D67-4E4E-A2E8-0B963BC1643E}" srcOrd="1" destOrd="0" presId="urn:microsoft.com/office/officeart/2005/8/layout/vList5"/>
    <dgm:cxn modelId="{DC1E992E-E1D1-40FE-994D-0D6BDC948402}" type="presParOf" srcId="{FA1ED5D2-0B6B-436E-857F-E55FC3DEA782}" destId="{918C9A57-B3C2-4853-9781-E6A2A73FF8C1}" srcOrd="2" destOrd="0" presId="urn:microsoft.com/office/officeart/2005/8/layout/vList5"/>
    <dgm:cxn modelId="{2BFADC36-1D79-4CC7-8E0D-80A7692D8D56}" type="presParOf" srcId="{918C9A57-B3C2-4853-9781-E6A2A73FF8C1}" destId="{62DFBC7E-F30C-4C73-8E7F-9CE9940D62C0}" srcOrd="0" destOrd="0" presId="urn:microsoft.com/office/officeart/2005/8/layout/vList5"/>
    <dgm:cxn modelId="{CD4D2CB2-E9C7-46A0-99B5-77A876F4DBAD}" type="presParOf" srcId="{918C9A57-B3C2-4853-9781-E6A2A73FF8C1}" destId="{FFAFAE02-AC8A-4F02-B13E-E94DA9661EC7}" srcOrd="1" destOrd="0" presId="urn:microsoft.com/office/officeart/2005/8/layout/vList5"/>
    <dgm:cxn modelId="{6B34FB83-4CFD-416B-AA25-587C43D7CC7A}" type="presParOf" srcId="{FA1ED5D2-0B6B-436E-857F-E55FC3DEA782}" destId="{2ABD437F-E589-4CC6-A379-5E1FAD3B697B}" srcOrd="3" destOrd="0" presId="urn:microsoft.com/office/officeart/2005/8/layout/vList5"/>
    <dgm:cxn modelId="{D8157300-70E6-4F2C-9A02-587DE18CD660}" type="presParOf" srcId="{FA1ED5D2-0B6B-436E-857F-E55FC3DEA782}" destId="{E851F6FE-83B6-4E1F-B557-29EF209DEC53}" srcOrd="4" destOrd="0" presId="urn:microsoft.com/office/officeart/2005/8/layout/vList5"/>
    <dgm:cxn modelId="{1041B2E3-70ED-4566-9110-4695AED6C26D}" type="presParOf" srcId="{E851F6FE-83B6-4E1F-B557-29EF209DEC53}" destId="{39A80AFA-BF50-4A5D-BCCD-9387E4DEA36A}" srcOrd="0" destOrd="0" presId="urn:microsoft.com/office/officeart/2005/8/layout/vList5"/>
    <dgm:cxn modelId="{36845D1C-6F6B-4CDA-A9ED-CEE0DE2C36EC}" type="presParOf" srcId="{E851F6FE-83B6-4E1F-B557-29EF209DEC53}" destId="{B4EC6253-D93E-4DF2-82AC-8AAC9DDF4AD0}" srcOrd="1" destOrd="0" presId="urn:microsoft.com/office/officeart/2005/8/layout/vList5"/>
  </dgm:cxnLst>
  <dgm:bg/>
  <dgm:whole/>
  <dgm:extLst>
    <a:ext uri="http://schemas.microsoft.com/office/drawing/2008/diagram">
      <dsp:dataModelExt xmlns:dsp="http://schemas.microsoft.com/office/drawing/2008/diagram" relId="rId5" minVer="http://schemas.openxmlformats.org/drawingml/2006/diagram"/>
    </a:ext>
  </dgm:extLst>
</dgm:dataModel>
</file>

<file path=xl/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8973AE-C1C9-4E9B-A37F-F1D3C5714ADA}">
      <dsp:nvSpPr>
        <dsp:cNvPr id="0" name=""/>
        <dsp:cNvSpPr/>
      </dsp:nvSpPr>
      <dsp:spPr>
        <a:xfrm rot="5400000">
          <a:off x="4651328" y="-2066575"/>
          <a:ext cx="626681" cy="4759832"/>
        </a:xfrm>
        <a:prstGeom prst="round2SameRect">
          <a:avLst/>
        </a:prstGeom>
        <a:solidFill>
          <a:schemeClr val="bg1">
            <a:lumMod val="85000"/>
            <a:alpha val="90000"/>
          </a:schemeClr>
        </a:solidFill>
        <a:ln w="254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44500">
            <a:lnSpc>
              <a:spcPct val="90000"/>
            </a:lnSpc>
            <a:spcBef>
              <a:spcPct val="0"/>
            </a:spcBef>
            <a:spcAft>
              <a:spcPct val="15000"/>
            </a:spcAft>
            <a:buChar char="•"/>
          </a:pPr>
          <a:r>
            <a:rPr lang="en-GB" sz="1000" kern="1200" dirty="0">
              <a:latin typeface="Arial" panose="020B0604020202020204" pitchFamily="34" charset="0"/>
              <a:cs typeface="Arial" panose="020B0604020202020204" pitchFamily="34" charset="0"/>
            </a:rPr>
            <a:t>Under 5 mortality rate</a:t>
          </a:r>
        </a:p>
        <a:p>
          <a:pPr marL="57150" lvl="1" indent="-57150" algn="l" defTabSz="444500">
            <a:lnSpc>
              <a:spcPct val="90000"/>
            </a:lnSpc>
            <a:spcBef>
              <a:spcPct val="0"/>
            </a:spcBef>
            <a:spcAft>
              <a:spcPct val="15000"/>
            </a:spcAft>
            <a:buChar char="•"/>
          </a:pPr>
          <a:r>
            <a:rPr lang="en-GB" sz="1000" kern="1200" dirty="0">
              <a:latin typeface="Arial" panose="020B0604020202020204" pitchFamily="34" charset="0"/>
              <a:cs typeface="Arial" panose="020B0604020202020204" pitchFamily="34" charset="0"/>
            </a:rPr>
            <a:t>Quality of water used per capita per day</a:t>
          </a:r>
        </a:p>
      </dsp:txBody>
      <dsp:txXfrm rot="-5400000">
        <a:off x="2584753" y="30592"/>
        <a:ext cx="4729240" cy="565497"/>
      </dsp:txXfrm>
    </dsp:sp>
    <dsp:sp modelId="{D9358AAB-2C9F-4E49-A488-52DE7BF636A0}">
      <dsp:nvSpPr>
        <dsp:cNvPr id="0" name=""/>
        <dsp:cNvSpPr/>
      </dsp:nvSpPr>
      <dsp:spPr>
        <a:xfrm>
          <a:off x="26231" y="22516"/>
          <a:ext cx="2659523" cy="661976"/>
        </a:xfrm>
        <a:prstGeom prst="roundRect">
          <a:avLst/>
        </a:prstGeom>
        <a:solidFill>
          <a:schemeClr val="bg1">
            <a:lumMod val="65000"/>
            <a:alpha val="9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ysClr val="windowText" lastClr="000000"/>
              </a:solidFill>
              <a:latin typeface="Arial" panose="020B0604020202020204" pitchFamily="34" charset="0"/>
              <a:cs typeface="Arial" panose="020B0604020202020204" pitchFamily="34" charset="0"/>
            </a:rPr>
            <a:t>IMPACT: </a:t>
          </a:r>
        </a:p>
        <a:p>
          <a:pPr marL="0" lvl="0" indent="0" algn="ctr" defTabSz="533400">
            <a:lnSpc>
              <a:spcPct val="90000"/>
            </a:lnSpc>
            <a:spcBef>
              <a:spcPct val="0"/>
            </a:spcBef>
            <a:spcAft>
              <a:spcPct val="35000"/>
            </a:spcAft>
            <a:buNone/>
          </a:pPr>
          <a:r>
            <a:rPr lang="en-GB" sz="1200" kern="1200" dirty="0">
              <a:solidFill>
                <a:sysClr val="windowText" lastClr="000000"/>
              </a:solidFill>
              <a:latin typeface="Arial" panose="020B0604020202020204" pitchFamily="34" charset="0"/>
              <a:cs typeface="Arial" panose="020B0604020202020204" pitchFamily="34" charset="0"/>
            </a:rPr>
            <a:t>Improved well being and rural health</a:t>
          </a:r>
        </a:p>
      </dsp:txBody>
      <dsp:txXfrm>
        <a:off x="58546" y="54831"/>
        <a:ext cx="2594893" cy="597346"/>
      </dsp:txXfrm>
    </dsp:sp>
    <dsp:sp modelId="{FFAFAE02-AC8A-4F02-B13E-E94DA9661EC7}">
      <dsp:nvSpPr>
        <dsp:cNvPr id="0" name=""/>
        <dsp:cNvSpPr/>
      </dsp:nvSpPr>
      <dsp:spPr>
        <a:xfrm rot="5400000">
          <a:off x="4371020" y="-799578"/>
          <a:ext cx="1391162" cy="4704421"/>
        </a:xfrm>
        <a:prstGeom prst="round2SameRect">
          <a:avLst/>
        </a:prstGeom>
        <a:solidFill>
          <a:schemeClr val="bg1">
            <a:lumMod val="85000"/>
            <a:alpha val="90000"/>
          </a:schemeClr>
        </a:solidFill>
        <a:ln w="254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44500">
            <a:lnSpc>
              <a:spcPct val="90000"/>
            </a:lnSpc>
            <a:spcBef>
              <a:spcPct val="0"/>
            </a:spcBef>
            <a:spcAft>
              <a:spcPct val="15000"/>
            </a:spcAft>
            <a:buChar char="•"/>
          </a:pPr>
          <a:r>
            <a:rPr lang="en-GB" sz="1000" b="0" kern="1200" dirty="0">
              <a:latin typeface="Arial" panose="020B0604020202020204" pitchFamily="34" charset="0"/>
              <a:cs typeface="Arial" panose="020B0604020202020204" pitchFamily="34" charset="0"/>
            </a:rPr>
            <a:t>% of rural population with access to improved water supply within 500m. </a:t>
          </a:r>
        </a:p>
        <a:p>
          <a:pPr marL="57150" lvl="1" indent="-57150" algn="l" defTabSz="444500">
            <a:lnSpc>
              <a:spcPct val="90000"/>
            </a:lnSpc>
            <a:spcBef>
              <a:spcPct val="0"/>
            </a:spcBef>
            <a:spcAft>
              <a:spcPct val="15000"/>
            </a:spcAft>
            <a:buChar char="•"/>
          </a:pPr>
          <a:r>
            <a:rPr lang="en-GB" sz="1000" kern="1200" dirty="0">
              <a:latin typeface="Arial" panose="020B0604020202020204" pitchFamily="34" charset="0"/>
              <a:cs typeface="Arial" panose="020B0604020202020204" pitchFamily="34" charset="0"/>
            </a:rPr>
            <a:t>Number of additional people provided with clean water</a:t>
          </a:r>
        </a:p>
        <a:p>
          <a:pPr marL="57150" lvl="1" indent="-57150" algn="l" defTabSz="444500">
            <a:lnSpc>
              <a:spcPct val="90000"/>
            </a:lnSpc>
            <a:spcBef>
              <a:spcPct val="0"/>
            </a:spcBef>
            <a:spcAft>
              <a:spcPct val="15000"/>
            </a:spcAft>
            <a:buChar char="•"/>
          </a:pPr>
          <a:r>
            <a:rPr lang="en-GB" sz="1000" kern="1200" dirty="0">
              <a:latin typeface="Arial" panose="020B0604020202020204" pitchFamily="34" charset="0"/>
              <a:cs typeface="Arial" panose="020B0604020202020204" pitchFamily="34" charset="0"/>
            </a:rPr>
            <a:t>% of rural population with access to adequate sanitation</a:t>
          </a:r>
        </a:p>
        <a:p>
          <a:pPr marL="57150" lvl="1" indent="-57150" algn="l" defTabSz="444500">
            <a:lnSpc>
              <a:spcPct val="90000"/>
            </a:lnSpc>
            <a:spcBef>
              <a:spcPct val="0"/>
            </a:spcBef>
            <a:spcAft>
              <a:spcPct val="15000"/>
            </a:spcAft>
            <a:buChar char="•"/>
          </a:pPr>
          <a:r>
            <a:rPr lang="en-GB" sz="1000" kern="1200" dirty="0">
              <a:latin typeface="Arial" panose="020B0604020202020204" pitchFamily="34" charset="0"/>
              <a:cs typeface="Arial" panose="020B0604020202020204" pitchFamily="34" charset="0"/>
            </a:rPr>
            <a:t>Number of additional people with access to adequate sanitation</a:t>
          </a:r>
        </a:p>
      </dsp:txBody>
      <dsp:txXfrm rot="-5400000">
        <a:off x="2714391" y="924962"/>
        <a:ext cx="4636510" cy="1255340"/>
      </dsp:txXfrm>
    </dsp:sp>
    <dsp:sp modelId="{62DFBC7E-F30C-4C73-8E7F-9CE9940D62C0}">
      <dsp:nvSpPr>
        <dsp:cNvPr id="0" name=""/>
        <dsp:cNvSpPr/>
      </dsp:nvSpPr>
      <dsp:spPr>
        <a:xfrm>
          <a:off x="0" y="765103"/>
          <a:ext cx="2714377" cy="1575056"/>
        </a:xfrm>
        <a:prstGeom prst="roundRect">
          <a:avLst/>
        </a:prstGeom>
        <a:solidFill>
          <a:schemeClr val="bg1">
            <a:lumMod val="65000"/>
            <a:alpha val="7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ysClr val="windowText" lastClr="000000"/>
              </a:solidFill>
              <a:latin typeface="Arial" panose="020B0604020202020204" pitchFamily="34" charset="0"/>
              <a:cs typeface="Arial" panose="020B0604020202020204" pitchFamily="34" charset="0"/>
            </a:rPr>
            <a:t>OUTCOME: </a:t>
          </a:r>
        </a:p>
        <a:p>
          <a:pPr marL="0" lvl="0" indent="0" algn="ctr" defTabSz="533400">
            <a:lnSpc>
              <a:spcPct val="90000"/>
            </a:lnSpc>
            <a:spcBef>
              <a:spcPct val="0"/>
            </a:spcBef>
            <a:spcAft>
              <a:spcPct val="35000"/>
            </a:spcAft>
            <a:buNone/>
          </a:pPr>
          <a:r>
            <a:rPr lang="en-GB" sz="1200" kern="1200" dirty="0">
              <a:solidFill>
                <a:sysClr val="windowText" lastClr="000000"/>
              </a:solidFill>
              <a:latin typeface="Arial" panose="020B0604020202020204" pitchFamily="34" charset="0"/>
              <a:cs typeface="Arial" panose="020B0604020202020204" pitchFamily="34" charset="0"/>
            </a:rPr>
            <a:t>Increased sustainable access to and use of improved water, sanitation and hygiene facilities for the rural population</a:t>
          </a:r>
        </a:p>
      </dsp:txBody>
      <dsp:txXfrm>
        <a:off x="76888" y="841991"/>
        <a:ext cx="2560601" cy="1421280"/>
      </dsp:txXfrm>
    </dsp:sp>
    <dsp:sp modelId="{B4EC6253-D93E-4DF2-82AC-8AAC9DDF4AD0}">
      <dsp:nvSpPr>
        <dsp:cNvPr id="0" name=""/>
        <dsp:cNvSpPr/>
      </dsp:nvSpPr>
      <dsp:spPr>
        <a:xfrm rot="5400000">
          <a:off x="4295753" y="952496"/>
          <a:ext cx="1633855" cy="4620910"/>
        </a:xfrm>
        <a:prstGeom prst="round2SameRect">
          <a:avLst/>
        </a:prstGeom>
        <a:solidFill>
          <a:schemeClr val="bg1">
            <a:lumMod val="85000"/>
            <a:alpha val="90000"/>
          </a:schemeClr>
        </a:solidFill>
        <a:ln w="254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44500">
            <a:lnSpc>
              <a:spcPct val="90000"/>
            </a:lnSpc>
            <a:spcBef>
              <a:spcPct val="0"/>
            </a:spcBef>
            <a:spcAft>
              <a:spcPct val="15000"/>
            </a:spcAft>
            <a:buChar char="•"/>
          </a:pPr>
          <a:r>
            <a:rPr lang="en-GB" sz="1000" kern="1200" dirty="0">
              <a:latin typeface="Arial" panose="020B0604020202020204" pitchFamily="34" charset="0"/>
              <a:cs typeface="Arial" panose="020B0604020202020204" pitchFamily="34" charset="0"/>
            </a:rPr>
            <a:t>Number of new (and rehabilitated) water points constructed</a:t>
          </a:r>
        </a:p>
        <a:p>
          <a:pPr marL="57150" lvl="1" indent="-57150" algn="l" defTabSz="444500">
            <a:lnSpc>
              <a:spcPct val="90000"/>
            </a:lnSpc>
            <a:spcBef>
              <a:spcPct val="0"/>
            </a:spcBef>
            <a:spcAft>
              <a:spcPct val="15000"/>
            </a:spcAft>
            <a:buChar char="•"/>
          </a:pPr>
          <a:r>
            <a:rPr lang="en-GB" sz="1000" kern="1200" dirty="0">
              <a:latin typeface="Arial" panose="020B0604020202020204" pitchFamily="34" charset="0"/>
              <a:cs typeface="Arial" panose="020B0604020202020204" pitchFamily="34" charset="0"/>
            </a:rPr>
            <a:t>Number of new (and rehabilitated) small piped systems functioning</a:t>
          </a:r>
        </a:p>
        <a:p>
          <a:pPr marL="57150" lvl="1" indent="-57150" algn="l" defTabSz="444500">
            <a:lnSpc>
              <a:spcPct val="90000"/>
            </a:lnSpc>
            <a:spcBef>
              <a:spcPct val="0"/>
            </a:spcBef>
            <a:spcAft>
              <a:spcPct val="15000"/>
            </a:spcAft>
            <a:buChar char="•"/>
          </a:pPr>
          <a:r>
            <a:rPr lang="en-GB" sz="1000" kern="1200" dirty="0">
              <a:latin typeface="Arial" panose="020B0604020202020204" pitchFamily="34" charset="0"/>
              <a:cs typeface="Arial" panose="020B0604020202020204" pitchFamily="34" charset="0"/>
            </a:rPr>
            <a:t>Number of improved latrines constructed</a:t>
          </a:r>
        </a:p>
      </dsp:txBody>
      <dsp:txXfrm rot="-5400000">
        <a:off x="2802226" y="2525781"/>
        <a:ext cx="4541152" cy="1474339"/>
      </dsp:txXfrm>
    </dsp:sp>
    <dsp:sp modelId="{39A80AFA-BF50-4A5D-BCCD-9387E4DEA36A}">
      <dsp:nvSpPr>
        <dsp:cNvPr id="0" name=""/>
        <dsp:cNvSpPr/>
      </dsp:nvSpPr>
      <dsp:spPr>
        <a:xfrm>
          <a:off x="13" y="2442276"/>
          <a:ext cx="2802212" cy="1641350"/>
        </a:xfrm>
        <a:prstGeom prst="roundRect">
          <a:avLst/>
        </a:prstGeom>
        <a:solidFill>
          <a:schemeClr val="bg1">
            <a:lumMod val="65000"/>
            <a:alpha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ysClr val="windowText" lastClr="000000"/>
              </a:solidFill>
              <a:latin typeface="Arial" panose="020B0604020202020204" pitchFamily="34" charset="0"/>
              <a:cs typeface="Arial" panose="020B0604020202020204" pitchFamily="34" charset="0"/>
            </a:rPr>
            <a:t>OUTPUT: </a:t>
          </a:r>
        </a:p>
        <a:p>
          <a:pPr marL="0" lvl="0" indent="0" algn="ctr" defTabSz="533400">
            <a:lnSpc>
              <a:spcPct val="90000"/>
            </a:lnSpc>
            <a:spcBef>
              <a:spcPct val="0"/>
            </a:spcBef>
            <a:spcAft>
              <a:spcPct val="35000"/>
            </a:spcAft>
            <a:buNone/>
          </a:pPr>
          <a:r>
            <a:rPr lang="en-GB" sz="1200" kern="1200" dirty="0">
              <a:solidFill>
                <a:sysClr val="windowText" lastClr="000000"/>
              </a:solidFill>
              <a:latin typeface="Arial" panose="020B0604020202020204" pitchFamily="34" charset="0"/>
              <a:cs typeface="Arial" panose="020B0604020202020204" pitchFamily="34" charset="0"/>
            </a:rPr>
            <a:t> Increased and improved access to well maintained water and sanitation facilities</a:t>
          </a:r>
        </a:p>
      </dsp:txBody>
      <dsp:txXfrm>
        <a:off x="80137" y="2522400"/>
        <a:ext cx="2641964" cy="1481102"/>
      </dsp:txXfrm>
    </dsp:sp>
  </dsp:spTree>
</dsp:drawing>
</file>

<file path=xl/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xl/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xl/drawings/_rels/drawing1.xml.rels><?xml version="1.0" encoding="UTF-8" standalone="yes"?>
<Relationships xmlns="http://schemas.openxmlformats.org/package/2006/relationships"><Relationship Id="rId3" Type="http://schemas.openxmlformats.org/officeDocument/2006/relationships/diagramQuickStyle" Target="../diagrams/quickStyle1.xml"/><Relationship Id="rId2" Type="http://schemas.openxmlformats.org/officeDocument/2006/relationships/diagramLayout" Target="../diagrams/layout1.xml"/><Relationship Id="rId1" Type="http://schemas.openxmlformats.org/officeDocument/2006/relationships/diagramData" Target="../diagrams/data1.xml"/><Relationship Id="rId5" Type="http://schemas.microsoft.com/office/2007/relationships/diagramDrawing" Target="../diagrams/drawing1.xml"/><Relationship Id="rId4" Type="http://schemas.openxmlformats.org/officeDocument/2006/relationships/diagramColors" Target="../diagrams/colors1.xml"/></Relationships>
</file>

<file path=xl/drawings/drawing1.xml><?xml version="1.0" encoding="utf-8"?>
<xdr:wsDr xmlns:xdr="http://schemas.openxmlformats.org/drawingml/2006/spreadsheetDrawing" xmlns:a="http://schemas.openxmlformats.org/drawingml/2006/main">
  <xdr:twoCellAnchor>
    <xdr:from>
      <xdr:col>0</xdr:col>
      <xdr:colOff>0</xdr:colOff>
      <xdr:row>47</xdr:row>
      <xdr:rowOff>95250</xdr:rowOff>
    </xdr:from>
    <xdr:to>
      <xdr:col>3</xdr:col>
      <xdr:colOff>0</xdr:colOff>
      <xdr:row>73</xdr:row>
      <xdr:rowOff>52388</xdr:rowOff>
    </xdr:to>
    <xdr:graphicFrame macro="">
      <xdr:nvGraphicFramePr>
        <xdr:cNvPr id="3" name="Diagram 2">
          <a:extLst>
            <a:ext uri="{FF2B5EF4-FFF2-40B4-BE49-F238E27FC236}">
              <a16:creationId xmlns:a16="http://schemas.microsoft.com/office/drawing/2014/main" id="{00000000-0008-0000-0200-000003000000}"/>
            </a:ext>
          </a:extLst>
        </xdr:cNvPr>
        <xdr:cNvGraphicFramePr/>
      </xdr:nvGraphicFramePr>
      <xdr:xfrm>
        <a:off x="0" y="0"/>
        <a:ext cx="0" cy="0"/>
      </xdr:xfrm>
      <a:graphic>
        <a:graphicData uri="http://schemas.openxmlformats.org/drawingml/2006/diagram">
          <dgm:relIds xmlns:dgm="http://schemas.openxmlformats.org/drawingml/2006/diagram" xmlns:r="http://schemas.openxmlformats.org/officeDocument/2006/relationships" r:dm="rId1" r:lo="rId2" r:qs="rId3" r:cs="rId4"/>
        </a:graphicData>
      </a:graphic>
    </xdr:graphicFrame>
    <xdr:clientData/>
  </xdr:twoCellAnchor>
</xdr:wsDr>
</file>

<file path=xl/persons/person.xml><?xml version="1.0" encoding="utf-8"?>
<personList xmlns="http://schemas.microsoft.com/office/spreadsheetml/2018/threadedcomments" xmlns:x="http://schemas.openxmlformats.org/spreadsheetml/2006/main"/>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H116"/>
  <sheetViews>
    <sheetView tabSelected="1" topLeftCell="B1" zoomScale="99" zoomScaleNormal="145" workbookViewId="0">
      <selection activeCell="G1" sqref="G1"/>
    </sheetView>
  </sheetViews>
  <sheetFormatPr defaultRowHeight="12.5" x14ac:dyDescent="0.25"/>
  <cols>
    <col min="1" max="1" width="49" customWidth="1"/>
    <col min="2" max="2" width="42.54296875" customWidth="1"/>
    <col min="3" max="6" width="20.54296875" customWidth="1"/>
    <col min="7" max="7" width="20.54296875" style="133" customWidth="1"/>
    <col min="8" max="8" width="33" customWidth="1"/>
  </cols>
  <sheetData>
    <row r="1" spans="1:8" ht="13" x14ac:dyDescent="0.25">
      <c r="A1" s="28" t="s">
        <v>0</v>
      </c>
      <c r="B1" s="196" t="s">
        <v>1</v>
      </c>
      <c r="C1" s="196"/>
      <c r="D1" s="196"/>
      <c r="E1" s="196"/>
      <c r="F1" s="196"/>
      <c r="G1" s="55" t="s">
        <v>227</v>
      </c>
      <c r="H1" s="46"/>
    </row>
    <row r="2" spans="1:8" ht="13.5" thickBot="1" x14ac:dyDescent="0.3">
      <c r="A2" s="23"/>
      <c r="B2" s="34"/>
      <c r="C2" s="34"/>
      <c r="D2" s="34"/>
      <c r="E2" s="34"/>
      <c r="F2" s="34"/>
      <c r="G2" s="34"/>
      <c r="H2" s="46"/>
    </row>
    <row r="3" spans="1:8" x14ac:dyDescent="0.25">
      <c r="A3" s="32" t="s">
        <v>2</v>
      </c>
      <c r="B3" s="29" t="s">
        <v>3</v>
      </c>
      <c r="C3" s="30"/>
      <c r="D3" s="33">
        <v>2022</v>
      </c>
      <c r="E3" s="33">
        <v>2023</v>
      </c>
      <c r="F3" s="33">
        <v>2024</v>
      </c>
      <c r="G3" s="107">
        <v>2025</v>
      </c>
      <c r="H3" s="33">
        <v>2026</v>
      </c>
    </row>
    <row r="4" spans="1:8" x14ac:dyDescent="0.25">
      <c r="A4" s="180" t="s">
        <v>4</v>
      </c>
      <c r="B4" s="167" t="s">
        <v>5</v>
      </c>
      <c r="C4" s="24" t="s">
        <v>6</v>
      </c>
      <c r="D4" s="25">
        <v>0</v>
      </c>
      <c r="E4" s="26">
        <v>0</v>
      </c>
      <c r="F4" s="62">
        <v>1</v>
      </c>
      <c r="G4" s="85"/>
      <c r="H4" s="46"/>
    </row>
    <row r="5" spans="1:8" x14ac:dyDescent="0.25">
      <c r="A5" s="185"/>
      <c r="B5" s="167"/>
      <c r="C5" s="24" t="s">
        <v>7</v>
      </c>
      <c r="D5" s="26"/>
      <c r="E5" s="26"/>
      <c r="F5" s="63"/>
      <c r="G5" s="85"/>
      <c r="H5" s="46"/>
    </row>
    <row r="6" spans="1:8" x14ac:dyDescent="0.25">
      <c r="A6" s="185"/>
      <c r="B6" s="167"/>
      <c r="C6" s="152" t="s">
        <v>8</v>
      </c>
      <c r="D6" s="152"/>
      <c r="E6" s="152"/>
      <c r="F6" s="153"/>
      <c r="G6" s="108"/>
      <c r="H6" s="89"/>
    </row>
    <row r="7" spans="1:8" ht="13" thickBot="1" x14ac:dyDescent="0.3">
      <c r="A7" s="185"/>
      <c r="B7" s="168"/>
      <c r="C7" s="189"/>
      <c r="D7" s="190"/>
      <c r="E7" s="190"/>
      <c r="F7" s="190"/>
      <c r="G7" s="109"/>
      <c r="H7" s="98"/>
    </row>
    <row r="8" spans="1:8" x14ac:dyDescent="0.25">
      <c r="A8" s="185"/>
      <c r="B8" s="29" t="s">
        <v>9</v>
      </c>
      <c r="C8" s="30"/>
      <c r="D8" s="33">
        <v>2022</v>
      </c>
      <c r="E8" s="33">
        <v>2023</v>
      </c>
      <c r="F8" s="57">
        <v>2024</v>
      </c>
      <c r="G8" s="108"/>
      <c r="H8" s="89"/>
    </row>
    <row r="9" spans="1:8" x14ac:dyDescent="0.25">
      <c r="A9" s="185"/>
      <c r="B9" s="167" t="s">
        <v>10</v>
      </c>
      <c r="C9" s="24" t="s">
        <v>6</v>
      </c>
      <c r="D9" s="25">
        <v>0</v>
      </c>
      <c r="E9" s="26">
        <v>0</v>
      </c>
      <c r="F9" s="62">
        <v>1</v>
      </c>
      <c r="G9" s="85">
        <v>1</v>
      </c>
      <c r="H9" s="99">
        <v>3</v>
      </c>
    </row>
    <row r="10" spans="1:8" x14ac:dyDescent="0.25">
      <c r="A10" s="185"/>
      <c r="B10" s="167"/>
      <c r="C10" s="24" t="s">
        <v>7</v>
      </c>
      <c r="D10" s="26"/>
      <c r="E10" s="26"/>
      <c r="F10" s="63"/>
      <c r="G10" s="85"/>
      <c r="H10" s="46"/>
    </row>
    <row r="11" spans="1:8" x14ac:dyDescent="0.25">
      <c r="A11" s="185"/>
      <c r="B11" s="167"/>
      <c r="C11" s="152" t="s">
        <v>8</v>
      </c>
      <c r="D11" s="152"/>
      <c r="E11" s="152"/>
      <c r="F11" s="153"/>
      <c r="G11" s="152"/>
      <c r="H11" s="152"/>
    </row>
    <row r="12" spans="1:8" ht="13" thickBot="1" x14ac:dyDescent="0.3">
      <c r="A12" s="186"/>
      <c r="B12" s="168"/>
      <c r="C12" s="187"/>
      <c r="D12" s="188"/>
      <c r="E12" s="188"/>
      <c r="F12" s="188"/>
      <c r="G12" s="110"/>
      <c r="H12" s="98"/>
    </row>
    <row r="13" spans="1:8" ht="13" thickBot="1" x14ac:dyDescent="0.3">
      <c r="A13" s="23"/>
      <c r="B13" s="23"/>
      <c r="C13" s="23"/>
      <c r="D13" s="23"/>
      <c r="E13" s="23"/>
      <c r="F13" s="100"/>
      <c r="G13" s="111"/>
      <c r="H13" s="101"/>
    </row>
    <row r="14" spans="1:8" x14ac:dyDescent="0.25">
      <c r="A14" s="32" t="s">
        <v>11</v>
      </c>
      <c r="B14" s="29" t="s">
        <v>12</v>
      </c>
      <c r="C14" s="30"/>
      <c r="D14" s="33">
        <v>2022</v>
      </c>
      <c r="E14" s="33">
        <v>2023</v>
      </c>
      <c r="F14" s="78">
        <v>2024</v>
      </c>
      <c r="G14" s="108"/>
      <c r="H14" s="89"/>
    </row>
    <row r="15" spans="1:8" ht="25.5" customHeight="1" x14ac:dyDescent="0.25">
      <c r="A15" s="184" t="s">
        <v>13</v>
      </c>
      <c r="B15" s="167" t="s">
        <v>14</v>
      </c>
      <c r="C15" s="24" t="s">
        <v>6</v>
      </c>
      <c r="D15" s="25"/>
      <c r="E15" s="25"/>
      <c r="F15" s="97" t="s">
        <v>15</v>
      </c>
      <c r="G15" s="112"/>
      <c r="H15" s="46"/>
    </row>
    <row r="16" spans="1:8" ht="25.5" customHeight="1" x14ac:dyDescent="0.25">
      <c r="A16" s="184"/>
      <c r="B16" s="167"/>
      <c r="C16" s="24" t="s">
        <v>7</v>
      </c>
      <c r="D16" s="26"/>
      <c r="E16" s="26"/>
      <c r="F16" s="63"/>
      <c r="G16" s="85"/>
      <c r="H16" s="46"/>
    </row>
    <row r="17" spans="1:8" x14ac:dyDescent="0.25">
      <c r="A17" s="184"/>
      <c r="B17" s="167"/>
      <c r="C17" s="152" t="s">
        <v>8</v>
      </c>
      <c r="D17" s="152"/>
      <c r="E17" s="152"/>
      <c r="F17" s="153"/>
      <c r="G17" s="113"/>
      <c r="H17" s="54"/>
    </row>
    <row r="18" spans="1:8" ht="27.75" customHeight="1" thickBot="1" x14ac:dyDescent="0.3">
      <c r="A18" s="184"/>
      <c r="B18" s="168"/>
      <c r="C18" s="197" t="s">
        <v>16</v>
      </c>
      <c r="D18" s="197"/>
      <c r="E18" s="197"/>
      <c r="F18" s="198"/>
      <c r="G18" s="91"/>
      <c r="H18" s="46"/>
    </row>
    <row r="19" spans="1:8" x14ac:dyDescent="0.25">
      <c r="A19" s="184"/>
      <c r="B19" s="29" t="s">
        <v>17</v>
      </c>
      <c r="C19" s="30"/>
      <c r="D19" s="33">
        <v>2022</v>
      </c>
      <c r="E19" s="33">
        <v>2023</v>
      </c>
      <c r="F19" s="57">
        <v>2024</v>
      </c>
      <c r="G19" s="107">
        <v>2025</v>
      </c>
      <c r="H19" s="33">
        <v>2026</v>
      </c>
    </row>
    <row r="20" spans="1:8" ht="12.75" customHeight="1" x14ac:dyDescent="0.25">
      <c r="A20" s="184"/>
      <c r="B20" s="194" t="s">
        <v>18</v>
      </c>
      <c r="C20" s="191" t="s">
        <v>6</v>
      </c>
      <c r="D20" s="192" t="s">
        <v>19</v>
      </c>
      <c r="E20" s="192" t="s">
        <v>20</v>
      </c>
      <c r="F20" s="193" t="s">
        <v>21</v>
      </c>
      <c r="G20" s="193" t="s">
        <v>21</v>
      </c>
      <c r="H20" s="203" t="s">
        <v>226</v>
      </c>
    </row>
    <row r="21" spans="1:8" x14ac:dyDescent="0.25">
      <c r="A21" s="184"/>
      <c r="B21" s="194"/>
      <c r="C21" s="191"/>
      <c r="D21" s="192"/>
      <c r="E21" s="192"/>
      <c r="F21" s="193"/>
      <c r="G21" s="193"/>
      <c r="H21" s="203"/>
    </row>
    <row r="22" spans="1:8" ht="138" x14ac:dyDescent="0.25">
      <c r="A22" s="184"/>
      <c r="B22" s="194"/>
      <c r="C22" s="24" t="s">
        <v>7</v>
      </c>
      <c r="D22" s="27" t="s">
        <v>22</v>
      </c>
      <c r="E22" s="27" t="s">
        <v>23</v>
      </c>
      <c r="F22" s="64"/>
      <c r="G22" s="114"/>
      <c r="H22" s="46"/>
    </row>
    <row r="23" spans="1:8" x14ac:dyDescent="0.25">
      <c r="A23" s="184"/>
      <c r="B23" s="194"/>
      <c r="C23" s="152" t="s">
        <v>8</v>
      </c>
      <c r="D23" s="152"/>
      <c r="E23" s="152"/>
      <c r="F23" s="162"/>
      <c r="G23" s="115"/>
      <c r="H23" s="46"/>
    </row>
    <row r="24" spans="1:8" ht="13" thickBot="1" x14ac:dyDescent="0.3">
      <c r="A24" s="184"/>
      <c r="B24" s="195"/>
      <c r="C24" s="182"/>
      <c r="D24" s="182"/>
      <c r="E24" s="182"/>
      <c r="F24" s="183"/>
      <c r="G24" s="182"/>
      <c r="H24" s="204"/>
    </row>
    <row r="25" spans="1:8" ht="13" thickBot="1" x14ac:dyDescent="0.3">
      <c r="A25" s="20"/>
      <c r="B25" s="20"/>
      <c r="C25" s="22"/>
      <c r="D25" s="22"/>
      <c r="E25" s="22"/>
      <c r="F25" s="22"/>
      <c r="G25" s="116"/>
      <c r="H25" s="102"/>
    </row>
    <row r="26" spans="1:8" x14ac:dyDescent="0.25">
      <c r="A26" s="32" t="s">
        <v>24</v>
      </c>
      <c r="B26" s="43" t="s">
        <v>25</v>
      </c>
      <c r="C26" s="30"/>
      <c r="D26" s="33">
        <v>2022</v>
      </c>
      <c r="E26" s="33">
        <v>2023</v>
      </c>
      <c r="F26" s="57">
        <v>2024</v>
      </c>
      <c r="G26" s="117">
        <v>2025</v>
      </c>
      <c r="H26" s="89">
        <v>2026</v>
      </c>
    </row>
    <row r="27" spans="1:8" ht="80.5" x14ac:dyDescent="0.25">
      <c r="A27" s="180" t="s">
        <v>26</v>
      </c>
      <c r="B27" s="174" t="s">
        <v>27</v>
      </c>
      <c r="C27" s="36" t="s">
        <v>6</v>
      </c>
      <c r="D27" s="35" t="s">
        <v>28</v>
      </c>
      <c r="E27" s="35" t="s">
        <v>29</v>
      </c>
      <c r="F27" s="58" t="s">
        <v>30</v>
      </c>
      <c r="G27" s="118" t="s">
        <v>31</v>
      </c>
      <c r="H27" s="37" t="s">
        <v>225</v>
      </c>
    </row>
    <row r="28" spans="1:8" ht="126.5" x14ac:dyDescent="0.25">
      <c r="A28" s="180"/>
      <c r="B28" s="174"/>
      <c r="C28" s="36" t="s">
        <v>7</v>
      </c>
      <c r="D28" s="35" t="s">
        <v>32</v>
      </c>
      <c r="E28" s="35" t="s">
        <v>33</v>
      </c>
      <c r="F28" s="58" t="s">
        <v>197</v>
      </c>
      <c r="G28" s="118" t="s">
        <v>194</v>
      </c>
      <c r="H28" s="46"/>
    </row>
    <row r="29" spans="1:8" x14ac:dyDescent="0.25">
      <c r="A29" s="180"/>
      <c r="B29" s="174"/>
      <c r="C29" s="152" t="s">
        <v>193</v>
      </c>
      <c r="D29" s="152"/>
      <c r="E29" s="152"/>
      <c r="F29" s="153"/>
      <c r="G29" s="115"/>
      <c r="H29" s="46"/>
    </row>
    <row r="30" spans="1:8" ht="13" thickBot="1" x14ac:dyDescent="0.3">
      <c r="A30" s="180"/>
      <c r="B30" s="175"/>
      <c r="C30" s="163"/>
      <c r="D30" s="176"/>
      <c r="E30" s="176"/>
      <c r="F30" s="177"/>
      <c r="G30" s="119"/>
      <c r="H30" s="86"/>
    </row>
    <row r="31" spans="1:8" x14ac:dyDescent="0.25">
      <c r="A31" s="180"/>
      <c r="B31" s="43" t="s">
        <v>34</v>
      </c>
      <c r="C31" s="70"/>
      <c r="D31" s="87">
        <v>2022</v>
      </c>
      <c r="E31" s="87">
        <v>2023</v>
      </c>
      <c r="F31" s="87">
        <v>2024</v>
      </c>
      <c r="G31" s="120"/>
      <c r="H31" s="86"/>
    </row>
    <row r="32" spans="1:8" ht="23" x14ac:dyDescent="0.25">
      <c r="A32" s="180"/>
      <c r="B32" s="178" t="s">
        <v>35</v>
      </c>
      <c r="C32" s="77" t="s">
        <v>6</v>
      </c>
      <c r="D32" s="77" t="s">
        <v>36</v>
      </c>
      <c r="E32" s="77" t="s">
        <v>37</v>
      </c>
      <c r="F32" s="77" t="s">
        <v>38</v>
      </c>
      <c r="G32" s="121"/>
      <c r="H32" s="46"/>
    </row>
    <row r="33" spans="1:8" ht="81" thickBot="1" x14ac:dyDescent="0.3">
      <c r="A33" s="180"/>
      <c r="B33" s="179"/>
      <c r="C33" s="77" t="s">
        <v>7</v>
      </c>
      <c r="D33" s="77" t="s">
        <v>39</v>
      </c>
      <c r="E33" s="77" t="s">
        <v>40</v>
      </c>
      <c r="F33" s="77" t="s">
        <v>198</v>
      </c>
      <c r="G33" s="121"/>
      <c r="H33" s="46"/>
    </row>
    <row r="34" spans="1:8" x14ac:dyDescent="0.25">
      <c r="A34" s="180"/>
      <c r="B34" s="43" t="s">
        <v>41</v>
      </c>
      <c r="C34" s="88"/>
      <c r="D34" s="89">
        <v>2022</v>
      </c>
      <c r="E34" s="89">
        <v>2023</v>
      </c>
      <c r="F34" s="78">
        <v>2024</v>
      </c>
      <c r="G34" s="122">
        <v>2025</v>
      </c>
      <c r="H34" s="89">
        <v>2026</v>
      </c>
    </row>
    <row r="35" spans="1:8" ht="122.15" customHeight="1" x14ac:dyDescent="0.25">
      <c r="A35" s="180"/>
      <c r="B35" s="174" t="s">
        <v>42</v>
      </c>
      <c r="C35" s="36" t="s">
        <v>6</v>
      </c>
      <c r="D35" s="35" t="s">
        <v>90</v>
      </c>
      <c r="E35" s="35" t="s">
        <v>90</v>
      </c>
      <c r="F35" s="58" t="s">
        <v>215</v>
      </c>
      <c r="G35" s="118" t="s">
        <v>43</v>
      </c>
      <c r="H35" s="37" t="s">
        <v>220</v>
      </c>
    </row>
    <row r="36" spans="1:8" ht="111.75" customHeight="1" x14ac:dyDescent="0.25">
      <c r="A36" s="180"/>
      <c r="B36" s="174"/>
      <c r="C36" s="36" t="s">
        <v>7</v>
      </c>
      <c r="D36" s="37"/>
      <c r="E36" s="35"/>
      <c r="F36" s="58" t="s">
        <v>199</v>
      </c>
      <c r="G36" s="118" t="s">
        <v>44</v>
      </c>
      <c r="H36" s="46"/>
    </row>
    <row r="37" spans="1:8" x14ac:dyDescent="0.25">
      <c r="A37" s="41" t="s">
        <v>45</v>
      </c>
      <c r="B37" s="174"/>
      <c r="C37" s="152" t="s">
        <v>8</v>
      </c>
      <c r="D37" s="152"/>
      <c r="E37" s="152"/>
      <c r="F37" s="153"/>
      <c r="G37" s="115"/>
      <c r="H37" s="46"/>
    </row>
    <row r="38" spans="1:8" ht="13" thickBot="1" x14ac:dyDescent="0.3">
      <c r="A38" s="42">
        <v>0.3</v>
      </c>
      <c r="B38" s="175"/>
      <c r="C38" s="163"/>
      <c r="D38" s="163"/>
      <c r="E38" s="163"/>
      <c r="F38" s="187"/>
      <c r="G38" s="110"/>
      <c r="H38" s="98"/>
    </row>
    <row r="39" spans="1:8" x14ac:dyDescent="0.25">
      <c r="A39" s="169" t="s">
        <v>46</v>
      </c>
      <c r="B39" s="40"/>
      <c r="C39" s="40"/>
      <c r="D39" s="40" t="s">
        <v>47</v>
      </c>
      <c r="E39" s="40" t="s">
        <v>48</v>
      </c>
      <c r="F39" s="60" t="s">
        <v>49</v>
      </c>
      <c r="G39" s="123"/>
      <c r="H39" s="40"/>
    </row>
    <row r="40" spans="1:8" x14ac:dyDescent="0.25">
      <c r="A40" s="150"/>
      <c r="B40" s="39"/>
      <c r="C40" s="39"/>
      <c r="D40" s="39"/>
      <c r="E40" s="39"/>
      <c r="F40" s="61"/>
      <c r="G40" s="124"/>
      <c r="H40" s="61"/>
    </row>
    <row r="41" spans="1:8" x14ac:dyDescent="0.25">
      <c r="A41" s="150" t="s">
        <v>50</v>
      </c>
      <c r="B41" s="38" t="s">
        <v>51</v>
      </c>
      <c r="C41" s="38"/>
      <c r="D41" s="38"/>
      <c r="E41" s="38"/>
      <c r="F41" s="38"/>
      <c r="G41" s="125"/>
      <c r="H41" s="38"/>
    </row>
    <row r="42" spans="1:8" ht="13" thickBot="1" x14ac:dyDescent="0.3">
      <c r="A42" s="151"/>
      <c r="B42" s="44"/>
      <c r="C42" s="38"/>
      <c r="D42" s="38"/>
      <c r="E42" s="38"/>
      <c r="F42" s="38"/>
      <c r="G42" s="125"/>
      <c r="H42" s="38"/>
    </row>
    <row r="43" spans="1:8" ht="13" thickBot="1" x14ac:dyDescent="0.3">
      <c r="A43" s="21"/>
      <c r="B43" s="21"/>
      <c r="C43" s="21"/>
      <c r="D43" s="21"/>
      <c r="E43" s="21"/>
      <c r="F43" s="21"/>
      <c r="G43" s="126"/>
      <c r="H43" s="46"/>
    </row>
    <row r="44" spans="1:8" x14ac:dyDescent="0.25">
      <c r="A44" s="32" t="s">
        <v>52</v>
      </c>
      <c r="B44" s="29" t="s">
        <v>53</v>
      </c>
      <c r="C44" s="30"/>
      <c r="D44" s="31" t="s">
        <v>54</v>
      </c>
      <c r="E44" s="31" t="s">
        <v>55</v>
      </c>
      <c r="F44" s="31" t="s">
        <v>56</v>
      </c>
      <c r="G44" s="107"/>
      <c r="H44" s="31"/>
    </row>
    <row r="45" spans="1:8" ht="69" x14ac:dyDescent="0.25">
      <c r="A45" s="181" t="s">
        <v>57</v>
      </c>
      <c r="B45" s="170" t="s">
        <v>58</v>
      </c>
      <c r="C45" s="47" t="s">
        <v>6</v>
      </c>
      <c r="D45" s="48" t="s">
        <v>59</v>
      </c>
      <c r="E45" s="48" t="s">
        <v>60</v>
      </c>
      <c r="F45" s="65" t="s">
        <v>61</v>
      </c>
      <c r="G45" s="127"/>
      <c r="H45" s="66"/>
    </row>
    <row r="46" spans="1:8" ht="115" x14ac:dyDescent="0.25">
      <c r="A46" s="181"/>
      <c r="B46" s="170"/>
      <c r="C46" s="47" t="s">
        <v>7</v>
      </c>
      <c r="D46" s="49" t="s">
        <v>62</v>
      </c>
      <c r="E46" s="48" t="s">
        <v>63</v>
      </c>
      <c r="F46" s="65" t="s">
        <v>200</v>
      </c>
      <c r="G46" s="128"/>
      <c r="H46" s="66"/>
    </row>
    <row r="47" spans="1:8" x14ac:dyDescent="0.25">
      <c r="A47" s="181"/>
      <c r="B47" s="170"/>
      <c r="C47" s="172" t="s">
        <v>8</v>
      </c>
      <c r="D47" s="172"/>
      <c r="E47" s="172"/>
      <c r="F47" s="173"/>
      <c r="G47" s="79"/>
      <c r="H47" s="66"/>
    </row>
    <row r="48" spans="1:8" x14ac:dyDescent="0.25">
      <c r="A48" s="50" t="s">
        <v>45</v>
      </c>
      <c r="B48" s="170"/>
      <c r="C48" s="92"/>
      <c r="D48" s="92"/>
      <c r="E48" s="92"/>
      <c r="F48" s="93"/>
      <c r="G48" s="92"/>
      <c r="H48" s="92"/>
    </row>
    <row r="49" spans="1:8" ht="13" thickBot="1" x14ac:dyDescent="0.3">
      <c r="A49" s="51">
        <v>0.2</v>
      </c>
      <c r="B49" s="171"/>
      <c r="C49" s="94"/>
      <c r="D49" s="94"/>
      <c r="E49" s="94"/>
      <c r="F49" s="95"/>
      <c r="G49" s="94"/>
      <c r="H49" s="94"/>
    </row>
    <row r="50" spans="1:8" x14ac:dyDescent="0.25">
      <c r="A50" s="169" t="s">
        <v>46</v>
      </c>
      <c r="B50" s="40" t="s">
        <v>64</v>
      </c>
      <c r="C50" s="40"/>
      <c r="D50" s="40" t="s">
        <v>47</v>
      </c>
      <c r="E50" s="40" t="s">
        <v>48</v>
      </c>
      <c r="F50" s="60" t="s">
        <v>49</v>
      </c>
      <c r="G50" s="129"/>
      <c r="H50" s="40"/>
    </row>
    <row r="51" spans="1:8" x14ac:dyDescent="0.25">
      <c r="A51" s="150"/>
      <c r="B51" s="39"/>
      <c r="C51" s="39"/>
      <c r="D51" s="39"/>
      <c r="E51" s="39"/>
      <c r="F51" s="61"/>
      <c r="G51" s="124"/>
      <c r="H51" s="46"/>
    </row>
    <row r="52" spans="1:8" x14ac:dyDescent="0.25">
      <c r="A52" s="150" t="s">
        <v>50</v>
      </c>
      <c r="B52" s="38" t="s">
        <v>51</v>
      </c>
      <c r="C52" s="38"/>
      <c r="D52" s="38"/>
      <c r="E52" s="38"/>
      <c r="F52" s="38"/>
      <c r="G52" s="125"/>
      <c r="H52" s="38"/>
    </row>
    <row r="53" spans="1:8" ht="13" thickBot="1" x14ac:dyDescent="0.3">
      <c r="A53" s="151"/>
      <c r="B53" s="44"/>
      <c r="C53" s="38"/>
      <c r="D53" s="38"/>
      <c r="E53" s="38"/>
      <c r="F53" s="38"/>
      <c r="G53" s="125"/>
      <c r="H53" s="38"/>
    </row>
    <row r="54" spans="1:8" ht="13" thickBot="1" x14ac:dyDescent="0.3">
      <c r="A54" s="21"/>
      <c r="B54" s="21"/>
      <c r="C54" s="21"/>
      <c r="D54" s="21"/>
      <c r="E54" s="21"/>
      <c r="F54" s="21"/>
      <c r="G54" s="126"/>
      <c r="H54" s="46"/>
    </row>
    <row r="55" spans="1:8" x14ac:dyDescent="0.25">
      <c r="A55" s="32" t="s">
        <v>65</v>
      </c>
      <c r="B55" s="29" t="s">
        <v>66</v>
      </c>
      <c r="C55" s="30"/>
      <c r="D55" s="33">
        <v>2022</v>
      </c>
      <c r="E55" s="33">
        <v>2023</v>
      </c>
      <c r="F55" s="57">
        <v>2024</v>
      </c>
      <c r="G55" s="117">
        <v>2025</v>
      </c>
      <c r="H55" s="57">
        <v>2026</v>
      </c>
    </row>
    <row r="56" spans="1:8" ht="13.5" customHeight="1" x14ac:dyDescent="0.25">
      <c r="A56" s="154" t="s">
        <v>67</v>
      </c>
      <c r="B56" s="160" t="s">
        <v>68</v>
      </c>
      <c r="C56" s="24" t="s">
        <v>6</v>
      </c>
      <c r="D56" s="25" t="s">
        <v>69</v>
      </c>
      <c r="E56" s="25" t="s">
        <v>70</v>
      </c>
      <c r="F56" s="62" t="s">
        <v>71</v>
      </c>
      <c r="G56" s="130"/>
      <c r="H56" s="105"/>
    </row>
    <row r="57" spans="1:8" ht="57.5" x14ac:dyDescent="0.25">
      <c r="A57" s="155"/>
      <c r="B57" s="160"/>
      <c r="C57" s="24" t="s">
        <v>7</v>
      </c>
      <c r="D57" s="26" t="s">
        <v>216</v>
      </c>
      <c r="E57" s="26" t="s">
        <v>211</v>
      </c>
      <c r="F57" s="80" t="s">
        <v>201</v>
      </c>
      <c r="G57" s="130"/>
      <c r="H57" s="105"/>
    </row>
    <row r="58" spans="1:8" x14ac:dyDescent="0.25">
      <c r="A58" s="155"/>
      <c r="B58" s="160"/>
      <c r="C58" s="152" t="s">
        <v>8</v>
      </c>
      <c r="D58" s="152"/>
      <c r="E58" s="152"/>
      <c r="F58" s="162"/>
      <c r="G58" s="152"/>
      <c r="H58" s="152"/>
    </row>
    <row r="59" spans="1:8" ht="13" thickBot="1" x14ac:dyDescent="0.3">
      <c r="A59" s="155"/>
      <c r="B59" s="161"/>
      <c r="C59" s="163"/>
      <c r="D59" s="163"/>
      <c r="E59" s="163"/>
      <c r="F59" s="164"/>
      <c r="G59" s="119"/>
      <c r="H59" s="46"/>
    </row>
    <row r="60" spans="1:8" x14ac:dyDescent="0.25">
      <c r="A60" s="155"/>
      <c r="B60" s="29" t="s">
        <v>72</v>
      </c>
      <c r="C60" s="30"/>
      <c r="D60" s="33">
        <v>2022</v>
      </c>
      <c r="E60" s="33">
        <v>2023</v>
      </c>
      <c r="F60" s="57">
        <v>2024</v>
      </c>
      <c r="G60" s="117">
        <v>2025</v>
      </c>
      <c r="H60" s="57">
        <v>2026</v>
      </c>
    </row>
    <row r="61" spans="1:8" x14ac:dyDescent="0.25">
      <c r="A61" s="155"/>
      <c r="B61" s="165" t="s">
        <v>73</v>
      </c>
      <c r="C61" s="24" t="s">
        <v>6</v>
      </c>
      <c r="D61" s="25">
        <v>2</v>
      </c>
      <c r="E61" s="25">
        <v>3</v>
      </c>
      <c r="F61" s="62">
        <v>3</v>
      </c>
      <c r="G61" s="130"/>
      <c r="H61" s="105"/>
    </row>
    <row r="62" spans="1:8" ht="46" x14ac:dyDescent="0.25">
      <c r="A62" s="155"/>
      <c r="B62" s="165"/>
      <c r="C62" s="24" t="s">
        <v>7</v>
      </c>
      <c r="D62" s="26" t="s">
        <v>217</v>
      </c>
      <c r="E62" s="26" t="s">
        <v>210</v>
      </c>
      <c r="F62" s="80" t="s">
        <v>202</v>
      </c>
      <c r="G62" s="130"/>
      <c r="H62" s="105"/>
    </row>
    <row r="63" spans="1:8" x14ac:dyDescent="0.25">
      <c r="A63" s="155"/>
      <c r="B63" s="165"/>
      <c r="C63" s="152" t="s">
        <v>8</v>
      </c>
      <c r="D63" s="152"/>
      <c r="E63" s="152"/>
      <c r="F63" s="162"/>
      <c r="G63" s="152"/>
      <c r="H63" s="152"/>
    </row>
    <row r="64" spans="1:8" ht="13" thickBot="1" x14ac:dyDescent="0.3">
      <c r="A64" s="155"/>
      <c r="B64" s="166"/>
      <c r="C64" s="163"/>
      <c r="D64" s="163"/>
      <c r="E64" s="163"/>
      <c r="F64" s="164"/>
      <c r="G64" s="119"/>
      <c r="H64" s="46"/>
    </row>
    <row r="65" spans="1:8" x14ac:dyDescent="0.25">
      <c r="A65" s="155"/>
      <c r="B65" s="29" t="s">
        <v>74</v>
      </c>
      <c r="C65" s="30"/>
      <c r="D65" s="33">
        <v>2022</v>
      </c>
      <c r="E65" s="33">
        <v>2023</v>
      </c>
      <c r="F65" s="57">
        <v>2024</v>
      </c>
      <c r="G65" s="117">
        <v>2025</v>
      </c>
      <c r="H65" s="54">
        <v>2026</v>
      </c>
    </row>
    <row r="66" spans="1:8" ht="12.65" customHeight="1" x14ac:dyDescent="0.25">
      <c r="A66" s="155"/>
      <c r="B66" s="160" t="s">
        <v>75</v>
      </c>
      <c r="C66" s="24" t="s">
        <v>6</v>
      </c>
      <c r="D66" s="25"/>
      <c r="E66" s="25" t="s">
        <v>90</v>
      </c>
      <c r="F66" s="67"/>
      <c r="G66" s="131"/>
      <c r="H66" s="106"/>
    </row>
    <row r="67" spans="1:8" ht="69" x14ac:dyDescent="0.25">
      <c r="A67" s="155"/>
      <c r="B67" s="160"/>
      <c r="C67" s="24" t="s">
        <v>7</v>
      </c>
      <c r="D67" s="26" t="s">
        <v>90</v>
      </c>
      <c r="E67" s="26" t="s">
        <v>90</v>
      </c>
      <c r="F67" s="80" t="s">
        <v>203</v>
      </c>
      <c r="G67" s="130"/>
      <c r="H67" s="105"/>
    </row>
    <row r="68" spans="1:8" x14ac:dyDescent="0.25">
      <c r="A68" s="155"/>
      <c r="B68" s="160"/>
      <c r="C68" s="152" t="s">
        <v>8</v>
      </c>
      <c r="D68" s="152"/>
      <c r="E68" s="152"/>
      <c r="F68" s="162"/>
      <c r="G68" s="115"/>
      <c r="H68" s="54"/>
    </row>
    <row r="69" spans="1:8" ht="13" thickBot="1" x14ac:dyDescent="0.3">
      <c r="A69" s="155"/>
      <c r="B69" s="161"/>
      <c r="C69" s="163"/>
      <c r="D69" s="163"/>
      <c r="E69" s="163"/>
      <c r="F69" s="164"/>
      <c r="G69" s="119"/>
      <c r="H69" s="86"/>
    </row>
    <row r="70" spans="1:8" ht="13" thickBot="1" x14ac:dyDescent="0.3">
      <c r="A70" s="155"/>
      <c r="B70" s="29" t="s">
        <v>76</v>
      </c>
      <c r="C70" s="30"/>
      <c r="D70" s="33">
        <v>2022</v>
      </c>
      <c r="E70" s="33">
        <v>2023</v>
      </c>
      <c r="F70" s="57">
        <v>2024</v>
      </c>
      <c r="G70" s="117">
        <v>2025</v>
      </c>
      <c r="H70" s="104">
        <v>2026</v>
      </c>
    </row>
    <row r="71" spans="1:8" ht="115" x14ac:dyDescent="0.25">
      <c r="A71" s="155"/>
      <c r="B71" s="201" t="s">
        <v>77</v>
      </c>
      <c r="C71" s="36" t="s">
        <v>6</v>
      </c>
      <c r="D71" s="35" t="s">
        <v>90</v>
      </c>
      <c r="E71" s="35" t="s">
        <v>90</v>
      </c>
      <c r="F71" s="35" t="s">
        <v>78</v>
      </c>
      <c r="G71" s="121" t="s">
        <v>205</v>
      </c>
      <c r="H71" s="103" t="s">
        <v>221</v>
      </c>
    </row>
    <row r="72" spans="1:8" ht="80.5" x14ac:dyDescent="0.25">
      <c r="A72" s="156"/>
      <c r="B72" s="201"/>
      <c r="C72" s="36" t="s">
        <v>7</v>
      </c>
      <c r="D72" s="35"/>
      <c r="E72" s="35"/>
      <c r="F72" s="80" t="s">
        <v>204</v>
      </c>
      <c r="G72" s="132" t="s">
        <v>195</v>
      </c>
      <c r="H72" s="46"/>
    </row>
    <row r="73" spans="1:8" x14ac:dyDescent="0.25">
      <c r="A73" s="45" t="s">
        <v>45</v>
      </c>
      <c r="B73" s="201"/>
      <c r="C73" s="152" t="s">
        <v>8</v>
      </c>
      <c r="D73" s="152"/>
      <c r="E73" s="152"/>
      <c r="F73" s="162"/>
      <c r="G73" s="152"/>
      <c r="H73" s="152"/>
    </row>
    <row r="74" spans="1:8" ht="13" thickBot="1" x14ac:dyDescent="0.3">
      <c r="A74" s="42">
        <v>0.1</v>
      </c>
      <c r="B74" s="202"/>
      <c r="C74" s="199"/>
      <c r="D74" s="199"/>
      <c r="E74" s="199"/>
      <c r="F74" s="200"/>
      <c r="G74" s="135"/>
      <c r="H74" s="98"/>
    </row>
    <row r="75" spans="1:8" x14ac:dyDescent="0.25">
      <c r="A75" s="169" t="s">
        <v>46</v>
      </c>
      <c r="B75" s="40" t="s">
        <v>64</v>
      </c>
      <c r="C75" s="40"/>
      <c r="D75" s="40" t="s">
        <v>47</v>
      </c>
      <c r="E75" s="40" t="s">
        <v>48</v>
      </c>
      <c r="F75" s="60" t="s">
        <v>49</v>
      </c>
      <c r="G75" s="60"/>
      <c r="H75" s="60"/>
    </row>
    <row r="76" spans="1:8" x14ac:dyDescent="0.25">
      <c r="A76" s="150"/>
      <c r="B76" s="39"/>
      <c r="C76" s="39"/>
      <c r="D76" s="39"/>
      <c r="E76" s="39"/>
      <c r="F76" s="61"/>
      <c r="G76" s="124"/>
      <c r="H76" s="46"/>
    </row>
    <row r="77" spans="1:8" x14ac:dyDescent="0.25">
      <c r="A77" s="150" t="s">
        <v>50</v>
      </c>
      <c r="B77" s="38" t="s">
        <v>51</v>
      </c>
      <c r="C77" s="38"/>
      <c r="D77" s="38"/>
      <c r="E77" s="38"/>
      <c r="F77" s="38"/>
      <c r="G77" s="125"/>
      <c r="H77" s="38"/>
    </row>
    <row r="78" spans="1:8" ht="13" thickBot="1" x14ac:dyDescent="0.3">
      <c r="A78" s="151"/>
      <c r="B78" s="44"/>
      <c r="C78" s="38"/>
      <c r="D78" s="38"/>
      <c r="E78" s="38"/>
      <c r="F78" s="38"/>
      <c r="G78" s="125"/>
      <c r="H78" s="38"/>
    </row>
    <row r="79" spans="1:8" ht="13" thickBot="1" x14ac:dyDescent="0.3">
      <c r="A79" s="21"/>
      <c r="B79" s="21"/>
      <c r="C79" s="21"/>
      <c r="D79" s="21"/>
      <c r="E79" s="21"/>
      <c r="F79" s="21"/>
      <c r="G79" s="126"/>
      <c r="H79" s="46"/>
    </row>
    <row r="80" spans="1:8" x14ac:dyDescent="0.25">
      <c r="A80" s="32" t="s">
        <v>79</v>
      </c>
      <c r="B80" s="29" t="s">
        <v>80</v>
      </c>
      <c r="C80" s="30"/>
      <c r="D80" s="33">
        <v>2022</v>
      </c>
      <c r="E80" s="33">
        <v>2023</v>
      </c>
      <c r="F80" s="57">
        <v>2024</v>
      </c>
      <c r="G80" s="117">
        <v>2025</v>
      </c>
      <c r="H80" s="54">
        <v>2026</v>
      </c>
    </row>
    <row r="81" spans="1:8" ht="63.65" customHeight="1" x14ac:dyDescent="0.25">
      <c r="A81" s="157" t="s">
        <v>81</v>
      </c>
      <c r="B81" s="167" t="s">
        <v>82</v>
      </c>
      <c r="C81" s="24" t="s">
        <v>6</v>
      </c>
      <c r="D81" s="25">
        <v>2</v>
      </c>
      <c r="E81" s="46">
        <v>2</v>
      </c>
      <c r="F81" s="68">
        <v>2</v>
      </c>
      <c r="G81" s="84" t="s">
        <v>219</v>
      </c>
      <c r="H81" s="26" t="s">
        <v>83</v>
      </c>
    </row>
    <row r="82" spans="1:8" ht="57.5" x14ac:dyDescent="0.25">
      <c r="A82" s="158"/>
      <c r="B82" s="167"/>
      <c r="C82" s="24" t="s">
        <v>7</v>
      </c>
      <c r="D82" s="25">
        <v>2</v>
      </c>
      <c r="E82" s="26" t="s">
        <v>212</v>
      </c>
      <c r="F82" s="63" t="s">
        <v>206</v>
      </c>
      <c r="G82" s="84" t="s">
        <v>84</v>
      </c>
      <c r="H82" s="46"/>
    </row>
    <row r="83" spans="1:8" x14ac:dyDescent="0.25">
      <c r="A83" s="158"/>
      <c r="B83" s="167"/>
      <c r="C83" s="152" t="s">
        <v>224</v>
      </c>
      <c r="D83" s="152"/>
      <c r="E83" s="152"/>
      <c r="F83" s="162"/>
      <c r="G83" s="115"/>
      <c r="H83" s="59"/>
    </row>
    <row r="84" spans="1:8" ht="13" thickBot="1" x14ac:dyDescent="0.3">
      <c r="A84" s="158"/>
      <c r="B84" s="168"/>
      <c r="C84" s="163"/>
      <c r="D84" s="163"/>
      <c r="E84" s="163"/>
      <c r="F84" s="164"/>
      <c r="G84" s="136"/>
      <c r="H84" s="98"/>
    </row>
    <row r="85" spans="1:8" x14ac:dyDescent="0.25">
      <c r="A85" s="158"/>
      <c r="B85" s="29" t="s">
        <v>85</v>
      </c>
      <c r="C85" s="30"/>
      <c r="D85" s="33">
        <v>2022</v>
      </c>
      <c r="E85" s="33">
        <v>2023</v>
      </c>
      <c r="F85" s="57">
        <v>2024</v>
      </c>
      <c r="G85" s="122">
        <v>2025</v>
      </c>
      <c r="H85" s="89">
        <v>2026</v>
      </c>
    </row>
    <row r="86" spans="1:8" ht="34.5" x14ac:dyDescent="0.25">
      <c r="A86" s="158"/>
      <c r="B86" s="167" t="s">
        <v>86</v>
      </c>
      <c r="C86" s="24" t="s">
        <v>6</v>
      </c>
      <c r="D86" s="25">
        <v>4</v>
      </c>
      <c r="E86" s="25">
        <v>6</v>
      </c>
      <c r="F86" s="62">
        <v>8</v>
      </c>
      <c r="G86" s="85" t="s">
        <v>87</v>
      </c>
      <c r="H86" s="26" t="s">
        <v>222</v>
      </c>
    </row>
    <row r="87" spans="1:8" ht="103.5" x14ac:dyDescent="0.25">
      <c r="A87" s="158"/>
      <c r="B87" s="167"/>
      <c r="C87" s="24" t="s">
        <v>7</v>
      </c>
      <c r="D87" s="25">
        <v>1</v>
      </c>
      <c r="E87" s="26" t="s">
        <v>213</v>
      </c>
      <c r="F87" s="63" t="s">
        <v>207</v>
      </c>
      <c r="G87" s="85" t="s">
        <v>196</v>
      </c>
      <c r="H87" s="46"/>
    </row>
    <row r="88" spans="1:8" x14ac:dyDescent="0.25">
      <c r="A88" s="158"/>
      <c r="B88" s="167"/>
      <c r="C88" s="152" t="s">
        <v>224</v>
      </c>
      <c r="D88" s="152"/>
      <c r="E88" s="152"/>
      <c r="F88" s="162"/>
      <c r="G88" s="115"/>
      <c r="H88" s="59"/>
    </row>
    <row r="89" spans="1:8" ht="13" thickBot="1" x14ac:dyDescent="0.3">
      <c r="A89" s="158"/>
      <c r="B89" s="168"/>
      <c r="C89" s="163"/>
      <c r="D89" s="163"/>
      <c r="E89" s="163"/>
      <c r="F89" s="164"/>
      <c r="G89" s="119"/>
      <c r="H89" s="46"/>
    </row>
    <row r="90" spans="1:8" ht="13" thickBot="1" x14ac:dyDescent="0.3">
      <c r="A90" s="158"/>
      <c r="B90" s="29" t="s">
        <v>88</v>
      </c>
      <c r="C90" s="142"/>
      <c r="D90" s="143">
        <v>2022</v>
      </c>
      <c r="E90" s="143">
        <v>2023</v>
      </c>
      <c r="F90" s="144">
        <v>2024</v>
      </c>
      <c r="G90" s="145">
        <v>2025</v>
      </c>
      <c r="H90" s="146">
        <v>2026</v>
      </c>
    </row>
    <row r="91" spans="1:8" ht="46" x14ac:dyDescent="0.25">
      <c r="A91" s="158"/>
      <c r="B91" s="167" t="s">
        <v>89</v>
      </c>
      <c r="C91" s="137" t="s">
        <v>6</v>
      </c>
      <c r="D91" s="96" t="s">
        <v>90</v>
      </c>
      <c r="E91" s="138"/>
      <c r="F91" s="139" t="s">
        <v>209</v>
      </c>
      <c r="G91" s="140" t="s">
        <v>223</v>
      </c>
      <c r="H91" s="141" t="s">
        <v>91</v>
      </c>
    </row>
    <row r="92" spans="1:8" ht="92" x14ac:dyDescent="0.25">
      <c r="A92" s="159"/>
      <c r="B92" s="167"/>
      <c r="C92" s="24" t="s">
        <v>7</v>
      </c>
      <c r="D92" s="26"/>
      <c r="E92" s="63" t="s">
        <v>214</v>
      </c>
      <c r="F92" s="63" t="s">
        <v>208</v>
      </c>
      <c r="G92" s="84" t="s">
        <v>92</v>
      </c>
      <c r="H92" s="83"/>
    </row>
    <row r="93" spans="1:8" x14ac:dyDescent="0.25">
      <c r="A93" s="41" t="s">
        <v>45</v>
      </c>
      <c r="B93" s="167"/>
      <c r="C93" s="152" t="s">
        <v>8</v>
      </c>
      <c r="D93" s="152"/>
      <c r="E93" s="152"/>
      <c r="F93" s="162"/>
      <c r="G93" s="152"/>
      <c r="H93" s="152"/>
    </row>
    <row r="94" spans="1:8" ht="13" thickBot="1" x14ac:dyDescent="0.3">
      <c r="A94" s="72">
        <v>0.2</v>
      </c>
      <c r="B94" s="168"/>
      <c r="C94" s="163"/>
      <c r="D94" s="163"/>
      <c r="E94" s="163"/>
      <c r="F94" s="164"/>
      <c r="G94" s="148"/>
      <c r="H94" s="98"/>
    </row>
    <row r="95" spans="1:8" x14ac:dyDescent="0.25">
      <c r="H95" s="147"/>
    </row>
    <row r="96" spans="1:8" x14ac:dyDescent="0.25">
      <c r="A96" s="169" t="s">
        <v>46</v>
      </c>
      <c r="B96" s="40" t="s">
        <v>64</v>
      </c>
      <c r="C96" s="40"/>
      <c r="D96" s="40" t="s">
        <v>47</v>
      </c>
      <c r="E96" s="40" t="s">
        <v>48</v>
      </c>
      <c r="F96" s="60" t="s">
        <v>49</v>
      </c>
      <c r="G96" s="123"/>
      <c r="H96" s="46"/>
    </row>
    <row r="97" spans="1:8" x14ac:dyDescent="0.25">
      <c r="A97" s="150"/>
      <c r="B97" s="39"/>
      <c r="C97" s="39"/>
      <c r="D97" s="39"/>
      <c r="E97" s="39"/>
      <c r="F97" s="61"/>
      <c r="G97" s="124"/>
      <c r="H97" s="46"/>
    </row>
    <row r="98" spans="1:8" x14ac:dyDescent="0.25">
      <c r="A98" s="150" t="s">
        <v>50</v>
      </c>
      <c r="B98" s="38" t="s">
        <v>51</v>
      </c>
      <c r="C98" s="38"/>
      <c r="D98" s="38"/>
      <c r="E98" s="38"/>
      <c r="F98" s="38"/>
      <c r="G98" s="125"/>
      <c r="H98" s="38"/>
    </row>
    <row r="99" spans="1:8" ht="13" thickBot="1" x14ac:dyDescent="0.3">
      <c r="A99" s="151"/>
      <c r="B99" s="38"/>
      <c r="C99" s="38"/>
      <c r="D99" s="38"/>
      <c r="E99" s="38"/>
      <c r="F99" s="38"/>
      <c r="G99" s="125"/>
      <c r="H99" s="38"/>
    </row>
    <row r="100" spans="1:8" ht="13" thickBot="1" x14ac:dyDescent="0.3">
      <c r="A100" s="73" t="s">
        <v>93</v>
      </c>
      <c r="B100" s="74"/>
      <c r="C100" s="70"/>
      <c r="D100" s="70"/>
      <c r="E100" s="70"/>
      <c r="F100" s="71"/>
      <c r="G100" s="134"/>
      <c r="H100" s="46"/>
    </row>
    <row r="101" spans="1:8" x14ac:dyDescent="0.25">
      <c r="A101" s="73"/>
      <c r="B101" s="29" t="s">
        <v>94</v>
      </c>
      <c r="C101" s="29"/>
      <c r="D101" s="33">
        <v>2022</v>
      </c>
      <c r="E101" s="33">
        <v>2023</v>
      </c>
      <c r="F101" s="57">
        <v>2024</v>
      </c>
      <c r="G101" s="107">
        <v>2025</v>
      </c>
      <c r="H101" s="54">
        <v>2026</v>
      </c>
    </row>
    <row r="102" spans="1:8" ht="23" x14ac:dyDescent="0.25">
      <c r="A102" s="90" t="s">
        <v>95</v>
      </c>
      <c r="B102" s="74" t="s">
        <v>96</v>
      </c>
      <c r="C102" s="24" t="s">
        <v>6</v>
      </c>
      <c r="D102" s="77" t="s">
        <v>90</v>
      </c>
      <c r="E102" s="77" t="s">
        <v>90</v>
      </c>
      <c r="F102" s="77" t="s">
        <v>90</v>
      </c>
      <c r="G102" s="85">
        <v>4</v>
      </c>
      <c r="H102" s="105"/>
    </row>
    <row r="103" spans="1:8" ht="81" thickBot="1" x14ac:dyDescent="0.3">
      <c r="A103" s="75"/>
      <c r="B103" s="76"/>
      <c r="C103" s="24" t="s">
        <v>7</v>
      </c>
      <c r="D103" s="77"/>
      <c r="E103" s="77"/>
      <c r="F103" s="77"/>
      <c r="G103" s="85" t="s">
        <v>218</v>
      </c>
      <c r="H103" s="105"/>
    </row>
    <row r="104" spans="1:8" x14ac:dyDescent="0.25">
      <c r="A104" s="75"/>
      <c r="B104" s="29" t="s">
        <v>97</v>
      </c>
      <c r="C104" s="24"/>
      <c r="D104" s="77"/>
      <c r="E104" s="77"/>
      <c r="F104" s="77"/>
      <c r="G104" s="85"/>
      <c r="H104" s="105"/>
    </row>
    <row r="105" spans="1:8" ht="25" x14ac:dyDescent="0.25">
      <c r="A105" s="75"/>
      <c r="B105" s="76" t="s">
        <v>98</v>
      </c>
      <c r="C105" s="24" t="s">
        <v>6</v>
      </c>
      <c r="D105" s="82" t="s">
        <v>90</v>
      </c>
      <c r="E105" s="77" t="s">
        <v>90</v>
      </c>
      <c r="F105" s="77" t="s">
        <v>90</v>
      </c>
      <c r="G105" s="85">
        <v>4</v>
      </c>
      <c r="H105" s="105"/>
    </row>
    <row r="106" spans="1:8" ht="46" x14ac:dyDescent="0.25">
      <c r="A106" s="81"/>
      <c r="B106" s="74"/>
      <c r="C106" s="24" t="s">
        <v>7</v>
      </c>
      <c r="D106" s="77"/>
      <c r="E106" s="77"/>
      <c r="F106" s="77"/>
      <c r="G106" s="85" t="s">
        <v>99</v>
      </c>
      <c r="H106" s="105"/>
    </row>
    <row r="107" spans="1:8" x14ac:dyDescent="0.25">
      <c r="A107" s="81"/>
      <c r="B107" s="28" t="s">
        <v>100</v>
      </c>
      <c r="D107" s="77"/>
      <c r="E107" s="77"/>
      <c r="F107" s="77"/>
      <c r="G107" s="85"/>
      <c r="H107" s="105"/>
    </row>
    <row r="108" spans="1:8" ht="80.5" x14ac:dyDescent="0.25">
      <c r="A108" s="81"/>
      <c r="B108" s="74" t="s">
        <v>101</v>
      </c>
      <c r="C108" s="24" t="s">
        <v>6</v>
      </c>
      <c r="D108" s="77" t="s">
        <v>90</v>
      </c>
      <c r="E108" s="77" t="s">
        <v>90</v>
      </c>
      <c r="F108" s="77" t="s">
        <v>90</v>
      </c>
      <c r="G108" s="85" t="s">
        <v>102</v>
      </c>
      <c r="H108" s="105"/>
    </row>
    <row r="109" spans="1:8" x14ac:dyDescent="0.25">
      <c r="A109" s="81"/>
      <c r="B109" s="74"/>
      <c r="C109" s="24" t="s">
        <v>7</v>
      </c>
      <c r="D109" s="77"/>
      <c r="E109" s="77"/>
      <c r="F109" s="77"/>
      <c r="G109" s="85"/>
      <c r="H109" s="105"/>
    </row>
    <row r="110" spans="1:8" x14ac:dyDescent="0.25">
      <c r="A110" s="41" t="s">
        <v>45</v>
      </c>
    </row>
    <row r="111" spans="1:8" x14ac:dyDescent="0.25">
      <c r="A111" s="73">
        <v>0.2</v>
      </c>
    </row>
    <row r="112" spans="1:8" x14ac:dyDescent="0.25">
      <c r="A112" s="69"/>
    </row>
    <row r="113" spans="1:1" x14ac:dyDescent="0.25">
      <c r="A113" s="149" t="s">
        <v>46</v>
      </c>
    </row>
    <row r="114" spans="1:1" x14ac:dyDescent="0.25">
      <c r="A114" s="149"/>
    </row>
    <row r="115" spans="1:1" x14ac:dyDescent="0.25">
      <c r="A115" s="150" t="s">
        <v>50</v>
      </c>
    </row>
    <row r="116" spans="1:1" ht="13" thickBot="1" x14ac:dyDescent="0.3">
      <c r="A116" s="151"/>
    </row>
  </sheetData>
  <mergeCells count="71">
    <mergeCell ref="G93:H93"/>
    <mergeCell ref="G73:H73"/>
    <mergeCell ref="G63:H63"/>
    <mergeCell ref="G58:H58"/>
    <mergeCell ref="G11:H11"/>
    <mergeCell ref="H20:H21"/>
    <mergeCell ref="G20:G21"/>
    <mergeCell ref="G24:H24"/>
    <mergeCell ref="B81:B84"/>
    <mergeCell ref="B86:B89"/>
    <mergeCell ref="C84:F84"/>
    <mergeCell ref="C88:F88"/>
    <mergeCell ref="C89:F89"/>
    <mergeCell ref="C93:F93"/>
    <mergeCell ref="C94:F94"/>
    <mergeCell ref="B1:F1"/>
    <mergeCell ref="A75:A76"/>
    <mergeCell ref="C17:F17"/>
    <mergeCell ref="C18:F18"/>
    <mergeCell ref="B15:B18"/>
    <mergeCell ref="C58:F58"/>
    <mergeCell ref="C59:F59"/>
    <mergeCell ref="C63:F63"/>
    <mergeCell ref="C64:F64"/>
    <mergeCell ref="C73:F73"/>
    <mergeCell ref="C74:F74"/>
    <mergeCell ref="B56:B59"/>
    <mergeCell ref="B71:B74"/>
    <mergeCell ref="C38:F38"/>
    <mergeCell ref="C24:F24"/>
    <mergeCell ref="A15:A24"/>
    <mergeCell ref="A4:A12"/>
    <mergeCell ref="B4:B7"/>
    <mergeCell ref="B9:B12"/>
    <mergeCell ref="C6:F6"/>
    <mergeCell ref="C11:F11"/>
    <mergeCell ref="C12:F12"/>
    <mergeCell ref="C7:F7"/>
    <mergeCell ref="C20:C21"/>
    <mergeCell ref="D20:D21"/>
    <mergeCell ref="E20:E21"/>
    <mergeCell ref="F20:F21"/>
    <mergeCell ref="C23:F23"/>
    <mergeCell ref="B20:B24"/>
    <mergeCell ref="A50:A51"/>
    <mergeCell ref="A52:A53"/>
    <mergeCell ref="A27:A36"/>
    <mergeCell ref="A45:A47"/>
    <mergeCell ref="A39:A40"/>
    <mergeCell ref="A41:A42"/>
    <mergeCell ref="B27:B30"/>
    <mergeCell ref="C29:F29"/>
    <mergeCell ref="C30:F30"/>
    <mergeCell ref="B35:B38"/>
    <mergeCell ref="B32:B33"/>
    <mergeCell ref="A113:A114"/>
    <mergeCell ref="A115:A116"/>
    <mergeCell ref="C37:F37"/>
    <mergeCell ref="A56:A72"/>
    <mergeCell ref="A81:A92"/>
    <mergeCell ref="B66:B69"/>
    <mergeCell ref="C68:F68"/>
    <mergeCell ref="C69:F69"/>
    <mergeCell ref="A77:A78"/>
    <mergeCell ref="B61:B64"/>
    <mergeCell ref="B91:B94"/>
    <mergeCell ref="A96:A97"/>
    <mergeCell ref="A98:A99"/>
    <mergeCell ref="C83:F83"/>
    <mergeCell ref="B45:B49"/>
    <mergeCell ref="C47:F47"/>
  </mergeCells>
  <phoneticPr fontId="0" type="noConversion"/>
  <pageMargins left="0.74803149606299213" right="0.74803149606299213" top="0.98425196850393704" bottom="0.98425196850393704" header="0.51181102362204722" footer="0.51181102362204722"/>
  <pageSetup paperSize="9" scale="13" orientation="landscape" r:id="rId1"/>
  <headerFooter alignWithMargins="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E14"/>
  <sheetViews>
    <sheetView workbookViewId="0">
      <selection activeCell="C11" sqref="C11"/>
    </sheetView>
  </sheetViews>
  <sheetFormatPr defaultRowHeight="12.5" x14ac:dyDescent="0.25"/>
  <cols>
    <col min="1" max="1" width="5.453125" style="1" customWidth="1"/>
    <col min="2" max="2" width="23.453125" style="1" customWidth="1"/>
    <col min="3" max="3" width="57.54296875" style="6" customWidth="1"/>
    <col min="4" max="5" width="16.54296875" customWidth="1"/>
  </cols>
  <sheetData>
    <row r="1" spans="1:5" ht="25.5" customHeight="1" x14ac:dyDescent="0.25">
      <c r="A1" s="205" t="s">
        <v>103</v>
      </c>
      <c r="B1" s="205"/>
      <c r="C1" s="205"/>
      <c r="D1" s="205"/>
      <c r="E1" s="205"/>
    </row>
    <row r="3" spans="1:5" ht="13" x14ac:dyDescent="0.3">
      <c r="A3" s="7" t="s">
        <v>104</v>
      </c>
      <c r="B3" s="7" t="s">
        <v>105</v>
      </c>
      <c r="C3" s="8" t="s">
        <v>106</v>
      </c>
      <c r="D3" s="7" t="s">
        <v>107</v>
      </c>
      <c r="E3" s="7" t="s">
        <v>108</v>
      </c>
    </row>
    <row r="4" spans="1:5" s="4" customFormat="1" ht="39" x14ac:dyDescent="0.3">
      <c r="A4" s="9" t="s">
        <v>109</v>
      </c>
      <c r="B4" s="9" t="s">
        <v>110</v>
      </c>
      <c r="C4" s="11" t="s">
        <v>111</v>
      </c>
      <c r="D4" s="9" t="s">
        <v>112</v>
      </c>
      <c r="E4" s="10">
        <v>43101</v>
      </c>
    </row>
    <row r="5" spans="1:5" x14ac:dyDescent="0.25">
      <c r="A5" s="2">
        <v>1</v>
      </c>
      <c r="B5" s="2" t="s">
        <v>80</v>
      </c>
      <c r="C5" s="52" t="s">
        <v>113</v>
      </c>
      <c r="D5" s="3"/>
      <c r="E5" s="56">
        <v>45945</v>
      </c>
    </row>
    <row r="6" spans="1:5" ht="23" x14ac:dyDescent="0.25">
      <c r="A6" s="2">
        <v>2</v>
      </c>
      <c r="B6" s="2" t="s">
        <v>88</v>
      </c>
      <c r="C6" s="52" t="s">
        <v>114</v>
      </c>
      <c r="D6" s="3"/>
      <c r="E6" s="3"/>
    </row>
    <row r="7" spans="1:5" ht="23" x14ac:dyDescent="0.25">
      <c r="A7" s="2">
        <v>3</v>
      </c>
      <c r="B7" s="2" t="s">
        <v>85</v>
      </c>
      <c r="C7" s="52" t="s">
        <v>115</v>
      </c>
      <c r="D7" s="3"/>
      <c r="E7" s="3"/>
    </row>
    <row r="8" spans="1:5" ht="13" thickBot="1" x14ac:dyDescent="0.3">
      <c r="A8" s="2">
        <v>4</v>
      </c>
      <c r="B8" s="2" t="s">
        <v>116</v>
      </c>
      <c r="C8" s="53"/>
      <c r="D8" s="3"/>
      <c r="E8" s="3"/>
    </row>
    <row r="9" spans="1:5" x14ac:dyDescent="0.25">
      <c r="A9" s="2">
        <v>5</v>
      </c>
      <c r="B9" s="2" t="s">
        <v>117</v>
      </c>
      <c r="C9" s="5"/>
      <c r="D9" s="3"/>
      <c r="E9" s="3"/>
    </row>
    <row r="10" spans="1:5" ht="25" x14ac:dyDescent="0.25">
      <c r="A10" s="2">
        <v>6</v>
      </c>
      <c r="B10" s="2" t="s">
        <v>34</v>
      </c>
      <c r="C10" s="5" t="s">
        <v>35</v>
      </c>
      <c r="D10" s="3"/>
      <c r="E10" s="3"/>
    </row>
    <row r="11" spans="1:5" ht="37.5" x14ac:dyDescent="0.25">
      <c r="A11" s="2">
        <v>7</v>
      </c>
      <c r="B11" s="2" t="s">
        <v>25</v>
      </c>
      <c r="C11" s="5" t="s">
        <v>118</v>
      </c>
      <c r="D11" s="3"/>
      <c r="E11" s="3"/>
    </row>
    <row r="12" spans="1:5" x14ac:dyDescent="0.25">
      <c r="A12" s="2">
        <v>8</v>
      </c>
      <c r="B12" s="2"/>
      <c r="C12" s="5"/>
      <c r="D12" s="3"/>
      <c r="E12" s="3"/>
    </row>
    <row r="13" spans="1:5" x14ac:dyDescent="0.25">
      <c r="A13" s="2">
        <v>9</v>
      </c>
      <c r="B13" s="2"/>
      <c r="C13" s="5"/>
      <c r="D13" s="3"/>
      <c r="E13" s="3"/>
    </row>
    <row r="14" spans="1:5" x14ac:dyDescent="0.25">
      <c r="A14" s="2">
        <v>10</v>
      </c>
      <c r="B14" s="2"/>
      <c r="C14" s="5"/>
      <c r="D14" s="3"/>
      <c r="E14" s="3"/>
    </row>
  </sheetData>
  <mergeCells count="1">
    <mergeCell ref="A1:E1"/>
  </mergeCells>
  <pageMargins left="0.7" right="0.7" top="0.75" bottom="0.75" header="0.3" footer="0.3"/>
  <pageSetup paperSize="9" orientation="portrait"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C116"/>
  <sheetViews>
    <sheetView zoomScaleNormal="100" workbookViewId="0">
      <selection activeCell="B104" sqref="B104"/>
    </sheetView>
  </sheetViews>
  <sheetFormatPr defaultColWidth="9.1796875" defaultRowHeight="12.5" x14ac:dyDescent="0.25"/>
  <cols>
    <col min="1" max="1" width="9.1796875" style="6"/>
    <col min="2" max="3" width="48.54296875" style="6" customWidth="1"/>
    <col min="4" max="16384" width="9.1796875" style="6"/>
  </cols>
  <sheetData>
    <row r="1" spans="1:3" ht="18" x14ac:dyDescent="0.4">
      <c r="A1" s="15" t="s">
        <v>119</v>
      </c>
      <c r="B1" s="13"/>
      <c r="C1" s="13"/>
    </row>
    <row r="2" spans="1:3" x14ac:dyDescent="0.25">
      <c r="A2" s="16" t="s">
        <v>120</v>
      </c>
      <c r="B2" s="13"/>
      <c r="C2" s="13"/>
    </row>
    <row r="4" spans="1:3" ht="15.5" x14ac:dyDescent="0.25">
      <c r="A4" s="206" t="s">
        <v>121</v>
      </c>
      <c r="B4" s="206"/>
      <c r="C4" s="206"/>
    </row>
    <row r="5" spans="1:3" x14ac:dyDescent="0.25">
      <c r="A5" s="208" t="s">
        <v>122</v>
      </c>
      <c r="B5" s="208"/>
      <c r="C5" s="208"/>
    </row>
    <row r="6" spans="1:3" ht="15.5" x14ac:dyDescent="0.25">
      <c r="A6" s="206" t="s">
        <v>2</v>
      </c>
      <c r="B6" s="206"/>
      <c r="C6" s="206"/>
    </row>
    <row r="7" spans="1:3" ht="33" customHeight="1" x14ac:dyDescent="0.25">
      <c r="A7" s="208" t="s">
        <v>123</v>
      </c>
      <c r="B7" s="208"/>
      <c r="C7" s="208"/>
    </row>
    <row r="8" spans="1:3" ht="24" customHeight="1" x14ac:dyDescent="0.25">
      <c r="A8" s="208"/>
      <c r="B8" s="208"/>
      <c r="C8" s="208"/>
    </row>
    <row r="9" spans="1:3" ht="15.5" x14ac:dyDescent="0.25">
      <c r="A9" s="206" t="s">
        <v>124</v>
      </c>
      <c r="B9" s="206"/>
      <c r="C9" s="206"/>
    </row>
    <row r="10" spans="1:3" ht="26.25" customHeight="1" x14ac:dyDescent="0.25">
      <c r="A10" s="208" t="s">
        <v>125</v>
      </c>
      <c r="B10" s="208"/>
      <c r="C10" s="208"/>
    </row>
    <row r="11" spans="1:3" ht="45.75" customHeight="1" x14ac:dyDescent="0.25">
      <c r="A11" s="208" t="s">
        <v>126</v>
      </c>
      <c r="B11" s="208"/>
      <c r="C11" s="208"/>
    </row>
    <row r="12" spans="1:3" ht="17.5" x14ac:dyDescent="0.25">
      <c r="A12" s="12"/>
      <c r="B12" s="14"/>
      <c r="C12" s="14"/>
    </row>
    <row r="13" spans="1:3" ht="15.5" x14ac:dyDescent="0.25">
      <c r="A13" s="206" t="s">
        <v>127</v>
      </c>
      <c r="B13" s="206"/>
      <c r="C13" s="206"/>
    </row>
    <row r="14" spans="1:3" ht="29.25" customHeight="1" x14ac:dyDescent="0.25">
      <c r="A14" s="208" t="s">
        <v>128</v>
      </c>
      <c r="B14" s="208"/>
      <c r="C14" s="208"/>
    </row>
    <row r="15" spans="1:3" ht="25.5" customHeight="1" x14ac:dyDescent="0.25">
      <c r="A15" s="208" t="s">
        <v>129</v>
      </c>
      <c r="B15" s="208"/>
      <c r="C15" s="208"/>
    </row>
    <row r="16" spans="1:3" x14ac:dyDescent="0.25">
      <c r="A16" s="14"/>
      <c r="B16" s="14"/>
      <c r="C16" s="14"/>
    </row>
    <row r="17" spans="1:3" ht="15.5" x14ac:dyDescent="0.25">
      <c r="A17" s="206" t="s">
        <v>130</v>
      </c>
      <c r="B17" s="206"/>
      <c r="C17" s="206"/>
    </row>
    <row r="18" spans="1:3" ht="25.5" customHeight="1" x14ac:dyDescent="0.25">
      <c r="A18" s="208" t="s">
        <v>131</v>
      </c>
      <c r="B18" s="208"/>
      <c r="C18" s="208"/>
    </row>
    <row r="19" spans="1:3" x14ac:dyDescent="0.25">
      <c r="A19" s="208" t="s">
        <v>132</v>
      </c>
      <c r="B19" s="208"/>
      <c r="C19" s="208"/>
    </row>
    <row r="20" spans="1:3" x14ac:dyDescent="0.25">
      <c r="A20" s="208" t="s">
        <v>133</v>
      </c>
      <c r="B20" s="208"/>
      <c r="C20" s="208"/>
    </row>
    <row r="21" spans="1:3" x14ac:dyDescent="0.25">
      <c r="A21" s="18" t="s">
        <v>134</v>
      </c>
      <c r="B21" s="208" t="s">
        <v>135</v>
      </c>
      <c r="C21" s="209"/>
    </row>
    <row r="22" spans="1:3" x14ac:dyDescent="0.25">
      <c r="A22" s="18" t="s">
        <v>134</v>
      </c>
      <c r="B22" s="208" t="s">
        <v>136</v>
      </c>
      <c r="C22" s="209"/>
    </row>
    <row r="23" spans="1:3" ht="17.5" x14ac:dyDescent="0.25">
      <c r="A23" s="12"/>
      <c r="B23" s="12"/>
      <c r="C23" s="12"/>
    </row>
    <row r="24" spans="1:3" ht="15.5" x14ac:dyDescent="0.25">
      <c r="A24" s="206" t="s">
        <v>137</v>
      </c>
      <c r="B24" s="206"/>
      <c r="C24" s="206"/>
    </row>
    <row r="25" spans="1:3" ht="29.25" customHeight="1" x14ac:dyDescent="0.25">
      <c r="A25" s="208" t="s">
        <v>138</v>
      </c>
      <c r="B25" s="208"/>
      <c r="C25" s="208"/>
    </row>
    <row r="26" spans="1:3" ht="54" customHeight="1" x14ac:dyDescent="0.25">
      <c r="A26" s="208" t="s">
        <v>139</v>
      </c>
      <c r="B26" s="208"/>
      <c r="C26" s="208"/>
    </row>
    <row r="27" spans="1:3" ht="22.5" customHeight="1" x14ac:dyDescent="0.25">
      <c r="A27" s="208" t="s">
        <v>140</v>
      </c>
      <c r="B27" s="208"/>
      <c r="C27" s="208"/>
    </row>
    <row r="28" spans="1:3" x14ac:dyDescent="0.25">
      <c r="A28" s="208"/>
      <c r="B28" s="208"/>
      <c r="C28" s="208"/>
    </row>
    <row r="29" spans="1:3" ht="15.5" x14ac:dyDescent="0.25">
      <c r="A29" s="206" t="s">
        <v>141</v>
      </c>
      <c r="B29" s="206"/>
      <c r="C29" s="206"/>
    </row>
    <row r="30" spans="1:3" x14ac:dyDescent="0.25">
      <c r="A30" s="208" t="s">
        <v>142</v>
      </c>
      <c r="B30" s="208"/>
      <c r="C30" s="208"/>
    </row>
    <row r="31" spans="1:3" x14ac:dyDescent="0.25">
      <c r="A31" s="14"/>
      <c r="B31" s="14"/>
      <c r="C31" s="14"/>
    </row>
    <row r="32" spans="1:3" ht="14" x14ac:dyDescent="0.25">
      <c r="A32" s="210" t="s">
        <v>143</v>
      </c>
      <c r="B32" s="210"/>
      <c r="C32" s="210"/>
    </row>
    <row r="33" spans="1:3" x14ac:dyDescent="0.25">
      <c r="A33" s="18" t="s">
        <v>134</v>
      </c>
      <c r="B33" s="208" t="s">
        <v>144</v>
      </c>
      <c r="C33" s="209"/>
    </row>
    <row r="34" spans="1:3" x14ac:dyDescent="0.25">
      <c r="A34" s="18" t="s">
        <v>134</v>
      </c>
      <c r="B34" s="208" t="s">
        <v>145</v>
      </c>
      <c r="C34" s="209"/>
    </row>
    <row r="35" spans="1:3" x14ac:dyDescent="0.25">
      <c r="A35" s="18" t="s">
        <v>134</v>
      </c>
      <c r="B35" s="207" t="s">
        <v>146</v>
      </c>
      <c r="C35" s="209"/>
    </row>
    <row r="36" spans="1:3" x14ac:dyDescent="0.25">
      <c r="A36" s="18" t="s">
        <v>134</v>
      </c>
      <c r="B36" s="207" t="s">
        <v>147</v>
      </c>
      <c r="C36" s="209"/>
    </row>
    <row r="37" spans="1:3" x14ac:dyDescent="0.25">
      <c r="A37" s="18" t="s">
        <v>134</v>
      </c>
      <c r="B37" s="208" t="s">
        <v>148</v>
      </c>
      <c r="C37" s="209"/>
    </row>
    <row r="38" spans="1:3" x14ac:dyDescent="0.25">
      <c r="A38" s="18" t="s">
        <v>134</v>
      </c>
      <c r="B38" s="208" t="s">
        <v>149</v>
      </c>
      <c r="C38" s="209"/>
    </row>
    <row r="39" spans="1:3" x14ac:dyDescent="0.25">
      <c r="A39" s="18" t="s">
        <v>134</v>
      </c>
      <c r="B39" s="208" t="s">
        <v>150</v>
      </c>
      <c r="C39" s="209"/>
    </row>
    <row r="40" spans="1:3" x14ac:dyDescent="0.25">
      <c r="A40" s="18" t="s">
        <v>134</v>
      </c>
      <c r="B40" s="207" t="s">
        <v>151</v>
      </c>
      <c r="C40" s="209"/>
    </row>
    <row r="41" spans="1:3" x14ac:dyDescent="0.25">
      <c r="A41" s="18" t="s">
        <v>134</v>
      </c>
      <c r="B41" s="208" t="s">
        <v>152</v>
      </c>
      <c r="C41" s="209"/>
    </row>
    <row r="42" spans="1:3" x14ac:dyDescent="0.25">
      <c r="A42" s="18"/>
      <c r="B42" s="207"/>
      <c r="C42" s="209"/>
    </row>
    <row r="43" spans="1:3" x14ac:dyDescent="0.25">
      <c r="A43" s="208" t="s">
        <v>153</v>
      </c>
      <c r="B43" s="208"/>
      <c r="C43" s="208"/>
    </row>
    <row r="44" spans="1:3" x14ac:dyDescent="0.25">
      <c r="A44" s="208" t="s">
        <v>154</v>
      </c>
      <c r="B44" s="208"/>
      <c r="C44" s="208"/>
    </row>
    <row r="45" spans="1:3" x14ac:dyDescent="0.25">
      <c r="A45" s="208" t="s">
        <v>155</v>
      </c>
      <c r="B45" s="208"/>
      <c r="C45" s="208"/>
    </row>
    <row r="46" spans="1:3" x14ac:dyDescent="0.25">
      <c r="A46" s="14"/>
      <c r="B46" s="14"/>
      <c r="C46" s="14"/>
    </row>
    <row r="47" spans="1:3" x14ac:dyDescent="0.25">
      <c r="A47" s="208" t="s">
        <v>156</v>
      </c>
      <c r="B47" s="208"/>
      <c r="C47" s="208"/>
    </row>
    <row r="48" spans="1:3" x14ac:dyDescent="0.25">
      <c r="A48" s="14"/>
      <c r="B48" s="14"/>
      <c r="C48" s="14"/>
    </row>
    <row r="49" spans="1:3" x14ac:dyDescent="0.25">
      <c r="A49" s="14"/>
      <c r="B49" s="14"/>
      <c r="C49" s="14"/>
    </row>
    <row r="50" spans="1:3" x14ac:dyDescent="0.25">
      <c r="A50" s="14"/>
      <c r="B50" s="14"/>
      <c r="C50" s="14"/>
    </row>
    <row r="51" spans="1:3" x14ac:dyDescent="0.25">
      <c r="A51" s="14"/>
      <c r="B51" s="14"/>
      <c r="C51" s="14"/>
    </row>
    <row r="52" spans="1:3" x14ac:dyDescent="0.25">
      <c r="A52" s="14"/>
      <c r="B52" s="14"/>
      <c r="C52" s="14"/>
    </row>
    <row r="53" spans="1:3" x14ac:dyDescent="0.25">
      <c r="A53" s="14"/>
      <c r="B53" s="14"/>
      <c r="C53" s="14"/>
    </row>
    <row r="54" spans="1:3" x14ac:dyDescent="0.25">
      <c r="A54" s="14"/>
      <c r="B54" s="14"/>
      <c r="C54" s="14"/>
    </row>
    <row r="55" spans="1:3" x14ac:dyDescent="0.25">
      <c r="A55" s="14"/>
      <c r="B55" s="14"/>
      <c r="C55" s="14"/>
    </row>
    <row r="56" spans="1:3" x14ac:dyDescent="0.25">
      <c r="A56" s="14"/>
      <c r="B56" s="14"/>
      <c r="C56" s="14"/>
    </row>
    <row r="57" spans="1:3" x14ac:dyDescent="0.25">
      <c r="A57" s="14"/>
      <c r="B57" s="14"/>
      <c r="C57" s="14"/>
    </row>
    <row r="58" spans="1:3" x14ac:dyDescent="0.25">
      <c r="A58" s="14"/>
      <c r="B58" s="14"/>
      <c r="C58" s="14"/>
    </row>
    <row r="59" spans="1:3" x14ac:dyDescent="0.25">
      <c r="A59" s="14"/>
      <c r="B59" s="14"/>
      <c r="C59" s="14"/>
    </row>
    <row r="60" spans="1:3" x14ac:dyDescent="0.25">
      <c r="A60" s="14"/>
      <c r="B60" s="14"/>
      <c r="C60" s="14"/>
    </row>
    <row r="61" spans="1:3" x14ac:dyDescent="0.25">
      <c r="A61" s="14"/>
      <c r="B61" s="14"/>
      <c r="C61" s="14"/>
    </row>
    <row r="62" spans="1:3" x14ac:dyDescent="0.25">
      <c r="A62" s="14"/>
      <c r="B62" s="14"/>
      <c r="C62" s="14"/>
    </row>
    <row r="63" spans="1:3" x14ac:dyDescent="0.25">
      <c r="A63" s="14"/>
      <c r="B63" s="14"/>
      <c r="C63" s="14"/>
    </row>
    <row r="64" spans="1:3" x14ac:dyDescent="0.25">
      <c r="A64" s="14"/>
      <c r="B64" s="14"/>
      <c r="C64" s="14"/>
    </row>
    <row r="65" spans="1:3" x14ac:dyDescent="0.25">
      <c r="A65" s="14"/>
      <c r="B65" s="14"/>
      <c r="C65" s="14"/>
    </row>
    <row r="66" spans="1:3" x14ac:dyDescent="0.25">
      <c r="A66" s="14"/>
      <c r="B66" s="14"/>
      <c r="C66" s="14"/>
    </row>
    <row r="67" spans="1:3" x14ac:dyDescent="0.25">
      <c r="A67" s="14"/>
      <c r="B67" s="14"/>
      <c r="C67" s="14"/>
    </row>
    <row r="68" spans="1:3" x14ac:dyDescent="0.25">
      <c r="A68" s="14"/>
      <c r="B68" s="14"/>
      <c r="C68" s="14"/>
    </row>
    <row r="69" spans="1:3" x14ac:dyDescent="0.25">
      <c r="A69" s="14"/>
      <c r="B69" s="14"/>
      <c r="C69" s="14"/>
    </row>
    <row r="70" spans="1:3" x14ac:dyDescent="0.25">
      <c r="A70" s="14"/>
      <c r="B70" s="14"/>
      <c r="C70" s="14"/>
    </row>
    <row r="71" spans="1:3" x14ac:dyDescent="0.25">
      <c r="A71" s="14"/>
      <c r="B71" s="14"/>
      <c r="C71" s="14"/>
    </row>
    <row r="72" spans="1:3" x14ac:dyDescent="0.25">
      <c r="A72" s="14"/>
      <c r="B72" s="14"/>
      <c r="C72" s="14"/>
    </row>
    <row r="73" spans="1:3" x14ac:dyDescent="0.25">
      <c r="A73" s="14"/>
      <c r="B73" s="14"/>
      <c r="C73" s="14"/>
    </row>
    <row r="74" spans="1:3" x14ac:dyDescent="0.25">
      <c r="A74" s="14"/>
      <c r="B74" s="14"/>
      <c r="C74" s="14"/>
    </row>
    <row r="75" spans="1:3" x14ac:dyDescent="0.25">
      <c r="A75" s="17"/>
      <c r="B75" s="17"/>
      <c r="C75" s="17"/>
    </row>
    <row r="76" spans="1:3" ht="15.5" x14ac:dyDescent="0.25">
      <c r="A76" s="206" t="s">
        <v>157</v>
      </c>
      <c r="B76" s="206"/>
      <c r="C76" s="206"/>
    </row>
    <row r="77" spans="1:3" ht="16.5" customHeight="1" x14ac:dyDescent="0.25">
      <c r="A77" s="208" t="s">
        <v>158</v>
      </c>
      <c r="B77" s="208"/>
      <c r="C77" s="208"/>
    </row>
    <row r="78" spans="1:3" ht="17.25" customHeight="1" x14ac:dyDescent="0.25">
      <c r="A78" s="208" t="s">
        <v>159</v>
      </c>
      <c r="B78" s="208"/>
      <c r="C78" s="208"/>
    </row>
    <row r="79" spans="1:3" ht="23.25" customHeight="1" x14ac:dyDescent="0.25">
      <c r="A79" s="208" t="s">
        <v>160</v>
      </c>
      <c r="B79" s="208"/>
      <c r="C79" s="208"/>
    </row>
    <row r="80" spans="1:3" ht="28.5" customHeight="1" x14ac:dyDescent="0.25">
      <c r="A80" s="207" t="s">
        <v>161</v>
      </c>
      <c r="B80" s="208"/>
      <c r="C80" s="208"/>
    </row>
    <row r="81" spans="1:3" x14ac:dyDescent="0.25">
      <c r="A81" s="207" t="s">
        <v>162</v>
      </c>
      <c r="B81" s="208"/>
      <c r="C81" s="208"/>
    </row>
    <row r="82" spans="1:3" x14ac:dyDescent="0.25">
      <c r="A82" s="19"/>
      <c r="B82" s="14"/>
      <c r="C82" s="14"/>
    </row>
    <row r="83" spans="1:3" ht="15.5" x14ac:dyDescent="0.25">
      <c r="A83" s="206" t="s">
        <v>163</v>
      </c>
      <c r="B83" s="206"/>
      <c r="C83" s="206"/>
    </row>
    <row r="84" spans="1:3" x14ac:dyDescent="0.25">
      <c r="A84" s="207" t="s">
        <v>164</v>
      </c>
      <c r="B84" s="208"/>
      <c r="C84" s="208"/>
    </row>
    <row r="85" spans="1:3" x14ac:dyDescent="0.25">
      <c r="A85" s="208" t="s">
        <v>165</v>
      </c>
      <c r="B85" s="208"/>
      <c r="C85" s="208"/>
    </row>
    <row r="86" spans="1:3" x14ac:dyDescent="0.25">
      <c r="A86" s="207" t="s">
        <v>166</v>
      </c>
      <c r="B86" s="208"/>
      <c r="C86" s="208"/>
    </row>
    <row r="87" spans="1:3" x14ac:dyDescent="0.25">
      <c r="A87" s="207" t="s">
        <v>167</v>
      </c>
      <c r="B87" s="208"/>
      <c r="C87" s="208"/>
    </row>
    <row r="88" spans="1:3" x14ac:dyDescent="0.25">
      <c r="A88" s="14"/>
      <c r="B88" s="14"/>
      <c r="C88" s="14"/>
    </row>
    <row r="89" spans="1:3" ht="15.5" x14ac:dyDescent="0.25">
      <c r="A89" s="206" t="s">
        <v>168</v>
      </c>
      <c r="B89" s="206"/>
      <c r="C89" s="206"/>
    </row>
    <row r="90" spans="1:3" x14ac:dyDescent="0.25">
      <c r="A90" s="208" t="s">
        <v>169</v>
      </c>
      <c r="B90" s="208"/>
      <c r="C90" s="208"/>
    </row>
    <row r="91" spans="1:3" x14ac:dyDescent="0.25">
      <c r="A91" s="208" t="s">
        <v>170</v>
      </c>
      <c r="B91" s="208"/>
      <c r="C91" s="208"/>
    </row>
    <row r="92" spans="1:3" x14ac:dyDescent="0.25">
      <c r="A92" s="208" t="s">
        <v>171</v>
      </c>
      <c r="B92" s="208"/>
      <c r="C92" s="208"/>
    </row>
    <row r="93" spans="1:3" x14ac:dyDescent="0.25">
      <c r="A93" s="208" t="s">
        <v>172</v>
      </c>
      <c r="B93" s="208"/>
      <c r="C93" s="208"/>
    </row>
    <row r="94" spans="1:3" x14ac:dyDescent="0.25">
      <c r="A94" s="208" t="s">
        <v>173</v>
      </c>
      <c r="B94" s="208"/>
      <c r="C94" s="208"/>
    </row>
    <row r="95" spans="1:3" ht="24.75" customHeight="1" x14ac:dyDescent="0.25">
      <c r="A95" s="208" t="s">
        <v>174</v>
      </c>
      <c r="B95" s="208"/>
      <c r="C95" s="208"/>
    </row>
    <row r="96" spans="1:3" x14ac:dyDescent="0.25">
      <c r="A96" s="208"/>
      <c r="B96" s="208"/>
      <c r="C96" s="208"/>
    </row>
    <row r="97" spans="1:3" ht="15.5" x14ac:dyDescent="0.25">
      <c r="A97" s="206" t="s">
        <v>175</v>
      </c>
      <c r="B97" s="206"/>
      <c r="C97" s="206"/>
    </row>
    <row r="98" spans="1:3" x14ac:dyDescent="0.25">
      <c r="A98" s="208" t="s">
        <v>176</v>
      </c>
      <c r="B98" s="208"/>
      <c r="C98" s="208"/>
    </row>
    <row r="99" spans="1:3" x14ac:dyDescent="0.25">
      <c r="A99" s="207" t="s">
        <v>177</v>
      </c>
      <c r="B99" s="208"/>
      <c r="C99" s="208"/>
    </row>
    <row r="100" spans="1:3" ht="18" customHeight="1" x14ac:dyDescent="0.25">
      <c r="A100" s="207" t="s">
        <v>178</v>
      </c>
      <c r="B100" s="208"/>
      <c r="C100" s="208"/>
    </row>
    <row r="101" spans="1:3" ht="17.25" customHeight="1" x14ac:dyDescent="0.25">
      <c r="A101" s="208" t="s">
        <v>179</v>
      </c>
      <c r="B101" s="208"/>
      <c r="C101" s="208"/>
    </row>
    <row r="102" spans="1:3" ht="26.25" customHeight="1" x14ac:dyDescent="0.25">
      <c r="A102" s="207" t="s">
        <v>180</v>
      </c>
      <c r="B102" s="208"/>
      <c r="C102" s="208"/>
    </row>
    <row r="103" spans="1:3" ht="24" customHeight="1" x14ac:dyDescent="0.25">
      <c r="A103" s="208" t="s">
        <v>181</v>
      </c>
      <c r="B103" s="208"/>
      <c r="C103" s="208"/>
    </row>
    <row r="104" spans="1:3" x14ac:dyDescent="0.25">
      <c r="A104" s="14"/>
      <c r="B104" s="14"/>
      <c r="C104" s="14"/>
    </row>
    <row r="105" spans="1:3" ht="15.5" x14ac:dyDescent="0.25">
      <c r="A105" s="206" t="s">
        <v>182</v>
      </c>
      <c r="B105" s="206"/>
      <c r="C105" s="206"/>
    </row>
    <row r="106" spans="1:3" ht="21" customHeight="1" x14ac:dyDescent="0.25">
      <c r="A106" s="208" t="s">
        <v>183</v>
      </c>
      <c r="B106" s="208"/>
      <c r="C106" s="208"/>
    </row>
    <row r="107" spans="1:3" x14ac:dyDescent="0.25">
      <c r="A107" s="208"/>
      <c r="B107" s="208"/>
      <c r="C107" s="208"/>
    </row>
    <row r="108" spans="1:3" ht="15.5" x14ac:dyDescent="0.25">
      <c r="A108" s="206" t="s">
        <v>184</v>
      </c>
      <c r="B108" s="206"/>
      <c r="C108" s="206"/>
    </row>
    <row r="109" spans="1:3" x14ac:dyDescent="0.25">
      <c r="A109" s="208" t="s">
        <v>185</v>
      </c>
      <c r="B109" s="208"/>
      <c r="C109" s="208"/>
    </row>
    <row r="110" spans="1:3" x14ac:dyDescent="0.25">
      <c r="A110" s="208" t="s">
        <v>186</v>
      </c>
      <c r="B110" s="208"/>
      <c r="C110" s="208"/>
    </row>
    <row r="111" spans="1:3" x14ac:dyDescent="0.25">
      <c r="A111" s="208" t="s">
        <v>187</v>
      </c>
      <c r="B111" s="208"/>
      <c r="C111" s="208"/>
    </row>
    <row r="112" spans="1:3" x14ac:dyDescent="0.25">
      <c r="A112" s="208" t="s">
        <v>188</v>
      </c>
      <c r="B112" s="208"/>
      <c r="C112" s="208"/>
    </row>
    <row r="113" spans="1:3" x14ac:dyDescent="0.25">
      <c r="A113" s="208" t="s">
        <v>189</v>
      </c>
      <c r="B113" s="208"/>
      <c r="C113" s="208"/>
    </row>
    <row r="114" spans="1:3" x14ac:dyDescent="0.25">
      <c r="A114" s="208" t="s">
        <v>190</v>
      </c>
      <c r="B114" s="208"/>
      <c r="C114" s="208"/>
    </row>
    <row r="115" spans="1:3" x14ac:dyDescent="0.25">
      <c r="A115" s="208" t="s">
        <v>191</v>
      </c>
      <c r="B115" s="208"/>
      <c r="C115" s="208"/>
    </row>
    <row r="116" spans="1:3" x14ac:dyDescent="0.25">
      <c r="A116" s="208" t="s">
        <v>192</v>
      </c>
      <c r="B116" s="208"/>
      <c r="C116" s="208"/>
    </row>
  </sheetData>
  <mergeCells count="76">
    <mergeCell ref="A43:C43"/>
    <mergeCell ref="A47:C47"/>
    <mergeCell ref="B33:C33"/>
    <mergeCell ref="B34:C34"/>
    <mergeCell ref="B35:C35"/>
    <mergeCell ref="B36:C36"/>
    <mergeCell ref="A106:C106"/>
    <mergeCell ref="A107:C107"/>
    <mergeCell ref="B41:C41"/>
    <mergeCell ref="A7:C8"/>
    <mergeCell ref="A94:C94"/>
    <mergeCell ref="A91:C91"/>
    <mergeCell ref="A95:C95"/>
    <mergeCell ref="A45:C45"/>
    <mergeCell ref="A80:C80"/>
    <mergeCell ref="A81:C81"/>
    <mergeCell ref="A87:C87"/>
    <mergeCell ref="A89:C89"/>
    <mergeCell ref="A18:C18"/>
    <mergeCell ref="A77:C77"/>
    <mergeCell ref="A78:C78"/>
    <mergeCell ref="A76:C76"/>
    <mergeCell ref="A116:C116"/>
    <mergeCell ref="A108:C108"/>
    <mergeCell ref="A109:C109"/>
    <mergeCell ref="A114:C114"/>
    <mergeCell ref="A112:C112"/>
    <mergeCell ref="A113:C113"/>
    <mergeCell ref="A110:C110"/>
    <mergeCell ref="A111:C111"/>
    <mergeCell ref="A115:C115"/>
    <mergeCell ref="A79:C79"/>
    <mergeCell ref="A85:C85"/>
    <mergeCell ref="A32:C32"/>
    <mergeCell ref="A24:C24"/>
    <mergeCell ref="A25:C25"/>
    <mergeCell ref="B37:C37"/>
    <mergeCell ref="A83:C83"/>
    <mergeCell ref="B40:C40"/>
    <mergeCell ref="A44:C44"/>
    <mergeCell ref="A84:C84"/>
    <mergeCell ref="B42:C42"/>
    <mergeCell ref="A26:C26"/>
    <mergeCell ref="A27:C27"/>
    <mergeCell ref="A28:C28"/>
    <mergeCell ref="A29:C29"/>
    <mergeCell ref="A30:C30"/>
    <mergeCell ref="A4:C4"/>
    <mergeCell ref="A5:C5"/>
    <mergeCell ref="A6:C6"/>
    <mergeCell ref="B38:C38"/>
    <mergeCell ref="B39:C39"/>
    <mergeCell ref="A9:C9"/>
    <mergeCell ref="A10:C10"/>
    <mergeCell ref="A20:C20"/>
    <mergeCell ref="A19:C19"/>
    <mergeCell ref="B21:C21"/>
    <mergeCell ref="B22:C22"/>
    <mergeCell ref="A15:C15"/>
    <mergeCell ref="A11:C11"/>
    <mergeCell ref="A13:C13"/>
    <mergeCell ref="A14:C14"/>
    <mergeCell ref="A17:C17"/>
    <mergeCell ref="A97:C97"/>
    <mergeCell ref="A86:C86"/>
    <mergeCell ref="A105:C105"/>
    <mergeCell ref="A99:C99"/>
    <mergeCell ref="A100:C100"/>
    <mergeCell ref="A96:C96"/>
    <mergeCell ref="A93:C93"/>
    <mergeCell ref="A92:C92"/>
    <mergeCell ref="A101:C101"/>
    <mergeCell ref="A102:C102"/>
    <mergeCell ref="A90:C90"/>
    <mergeCell ref="A98:C98"/>
    <mergeCell ref="A103:C103"/>
  </mergeCells>
  <pageMargins left="0.7" right="0.7" top="0.75" bottom="0.75" header="0.3" footer="0.3"/>
  <pageSetup paperSize="9" orientation="portrait"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Logical framework (Logframe)" ma:contentTypeID="0x010100A9E804AD2130B047BEB1B1355903FA590300E50A25FFCB4F7E4DAF42F82B2A7ABBC9" ma:contentTypeVersion="5" ma:contentTypeDescription="Logical framework (Logframe) Content Type for Transparency" ma:contentTypeScope="" ma:versionID="9752ef9fe31d4b6959a9382ab46f5736">
  <xsd:schema xmlns:xsd="http://www.w3.org/2001/XMLSchema" xmlns:xs="http://www.w3.org/2001/XMLSchema" xmlns:p="http://schemas.microsoft.com/office/2006/metadata/properties" xmlns:ns2="1dfeaaf3-78af-4f3c-9a64-5b70949f85ef" targetNamespace="http://schemas.microsoft.com/office/2006/metadata/properties" ma:root="true" ma:fieldsID="5cdbb1cb1d006f92e9da5d235c874623" ns2:_="">
    <xsd:import namespace="1dfeaaf3-78af-4f3c-9a64-5b70949f85ef"/>
    <xsd:element name="properties">
      <xsd:complexType>
        <xsd:sequence>
          <xsd:element name="documentManagement">
            <xsd:complexType>
              <xsd:all>
                <xsd:element ref="ns2:ContentDescription" minOccurs="0"/>
                <xsd:element ref="ns2:DocumentIdentifier" minOccurs="0"/>
                <xsd:element ref="ns2:AmpProgrammeId" minOccurs="0"/>
                <xsd:element ref="ns2:AMPProjectID" minOccurs="0"/>
                <xsd:element ref="ns2:ProjectLanguage" minOccurs="0"/>
                <xsd:element ref="ns2:PublishingState" minOccurs="0"/>
                <xsd:element ref="ns2:Exclusion_x0020_Appli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dfeaaf3-78af-4f3c-9a64-5b70949f85ef" elementFormDefault="qualified">
    <xsd:import namespace="http://schemas.microsoft.com/office/2006/documentManagement/types"/>
    <xsd:import namespace="http://schemas.microsoft.com/office/infopath/2007/PartnerControls"/>
    <xsd:element name="ContentDescription" ma:index="8" nillable="true" ma:displayName="Content Description" ma:internalName="ContentDescription">
      <xsd:simpleType>
        <xsd:restriction base="dms:Note"/>
      </xsd:simpleType>
    </xsd:element>
    <xsd:element name="DocumentIdentifier" ma:index="9" nillable="true" ma:displayName="Document Identifier" ma:internalName="DocumentIdentifier">
      <xsd:simpleType>
        <xsd:restriction base="dms:Text"/>
      </xsd:simpleType>
    </xsd:element>
    <xsd:element name="AmpProgrammeId" ma:index="10" nillable="true" ma:displayName="AMP Programme ID" ma:internalName="AmpProgrammeId">
      <xsd:simpleType>
        <xsd:restriction base="dms:Text"/>
      </xsd:simpleType>
    </xsd:element>
    <xsd:element name="AMPProjectID" ma:index="11" nillable="true" ma:displayName="AMP Project ID" ma:internalName="AMPProjectID">
      <xsd:simpleType>
        <xsd:restriction base="dms:Text"/>
      </xsd:simpleType>
    </xsd:element>
    <xsd:element name="ProjectLanguage" ma:index="12" nillable="true" ma:displayName="Project Language" ma:default="English" ma:format="Dropdown" ma:internalName="ProjectLanguage">
      <xsd:simpleType>
        <xsd:restriction base="dms:Choice">
          <xsd:enumeration value="English"/>
          <xsd:enumeration value="French"/>
          <xsd:enumeration value="Spanish"/>
        </xsd:restriction>
      </xsd:simpleType>
    </xsd:element>
    <xsd:element name="PublishingState" ma:index="13" nillable="true" ma:displayName="Publishing State" ma:default="Not Published" ma:format="Dropdown" ma:internalName="PublishingState">
      <xsd:simpleType>
        <xsd:restriction base="dms:Choice">
          <xsd:enumeration value="Not Published"/>
          <xsd:enumeration value="Pending IATI Publishing"/>
          <xsd:enumeration value="Pending IATI Unpublishing"/>
          <xsd:enumeration value="Published to IATI"/>
        </xsd:restriction>
      </xsd:simpleType>
    </xsd:element>
    <xsd:element name="Exclusion_x0020_Applied" ma:index="14" nillable="true" ma:displayName="Exclusion Applied" ma:default="0" ma:hidden="true" ma:internalName="Exclusion_x0020_Applied" ma:readOnly="fals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AMPProjectID xmlns="1dfeaaf3-78af-4f3c-9a64-5b70949f85ef" xsi:nil="true"/>
    <AmpProgrammeId xmlns="1dfeaaf3-78af-4f3c-9a64-5b70949f85ef">301104</AmpProgrammeId>
    <ContentDescription xmlns="1dfeaaf3-78af-4f3c-9a64-5b70949f85ef">Updated TEPP log frame- Aug 2026</ContentDescription>
    <ProjectLanguage xmlns="1dfeaaf3-78af-4f3c-9a64-5b70949f85ef">English</ProjectLanguage>
    <DocumentIdentifier xmlns="1dfeaaf3-78af-4f3c-9a64-5b70949f85ef">S30110438</DocumentIdentifier>
    <Exclusion_x0020_Applied xmlns="1dfeaaf3-78af-4f3c-9a64-5b70949f85ef">false</Exclusion_x0020_Applied>
    <PublishingState xmlns="1dfeaaf3-78af-4f3c-9a64-5b70949f85ef">Pending IATI Publishing</PublishingState>
  </documentManagement>
</p:properties>
</file>

<file path=customXml/itemProps1.xml><?xml version="1.0" encoding="utf-8"?>
<ds:datastoreItem xmlns:ds="http://schemas.openxmlformats.org/officeDocument/2006/customXml" ds:itemID="{42BCE113-9156-479A-8A61-9E58539A46AB}"/>
</file>

<file path=customXml/itemProps2.xml><?xml version="1.0" encoding="utf-8"?>
<ds:datastoreItem xmlns:ds="http://schemas.openxmlformats.org/officeDocument/2006/customXml" ds:itemID="{2B37A1F0-388D-4E56-AD26-F69931D1480E}"/>
</file>

<file path=customXml/itemProps3.xml><?xml version="1.0" encoding="utf-8"?>
<ds:datastoreItem xmlns:ds="http://schemas.openxmlformats.org/officeDocument/2006/customXml" ds:itemID="{7AD81596-FC78-488E-B270-056A3659244D}"/>
</file>

<file path=docMetadata/LabelInfo.xml><?xml version="1.0" encoding="utf-8"?>
<clbl:labelList xmlns:clbl="http://schemas.microsoft.com/office/2020/mipLabelMetadata">
  <clbl:label id="{9e9cc48d-6fba-4c12-9882-137473def580}" enabled="1" method="Privileged" siteId="{d3a2d0d3-7cc8-4f52-bbf9-85bd43d94279}" removed="0"/>
</clbl:labelList>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2" baseType="variant">
      <vt:variant>
        <vt:lpstr>Worksheets</vt:lpstr>
      </vt:variant>
      <vt:variant>
        <vt:i4>3</vt:i4>
      </vt:variant>
    </vt:vector>
  </HeadingPairs>
  <TitlesOfParts>
    <vt:vector size="3" baseType="lpstr">
      <vt:lpstr>December 2023</vt:lpstr>
      <vt:lpstr>Change frame</vt:lpstr>
      <vt:lpstr>Guidance Notes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Updated TEPP log frame- Aug 2026</dc:title>
  <dc:subject/>
  <dc:creator/>
  <cp:keywords/>
  <dc:description/>
  <cp:lastModifiedBy/>
  <cp:revision>1</cp:revision>
  <dcterms:created xsi:type="dcterms:W3CDTF">2026-08-30T06:42:04Z</dcterms:created>
  <dcterms:modified xsi:type="dcterms:W3CDTF">2026-08-30T06:42:17Z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0x010100A9E804AD2130B047BEB1B1355903FA590300E50A25FFCB4F7E4DAF42F82B2A7ABBC9</vt:lpwstr>
  </property>
</Properties>
</file>